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40"/>
  </p:notesMasterIdLst>
  <p:handoutMasterIdLst>
    <p:handoutMasterId r:id="rId41"/>
  </p:handoutMasterIdLst>
  <p:sldIdLst>
    <p:sldId id="303" r:id="rId2"/>
    <p:sldId id="581" r:id="rId3"/>
    <p:sldId id="406" r:id="rId4"/>
    <p:sldId id="326" r:id="rId5"/>
    <p:sldId id="585" r:id="rId6"/>
    <p:sldId id="258" r:id="rId7"/>
    <p:sldId id="348" r:id="rId8"/>
    <p:sldId id="264" r:id="rId9"/>
    <p:sldId id="328" r:id="rId10"/>
    <p:sldId id="329" r:id="rId11"/>
    <p:sldId id="330" r:id="rId12"/>
    <p:sldId id="331" r:id="rId13"/>
    <p:sldId id="332" r:id="rId14"/>
    <p:sldId id="349" r:id="rId15"/>
    <p:sldId id="334" r:id="rId16"/>
    <p:sldId id="335" r:id="rId17"/>
    <p:sldId id="336" r:id="rId18"/>
    <p:sldId id="337" r:id="rId19"/>
    <p:sldId id="338" r:id="rId20"/>
    <p:sldId id="350" r:id="rId21"/>
    <p:sldId id="340" r:id="rId22"/>
    <p:sldId id="341" r:id="rId23"/>
    <p:sldId id="351" r:id="rId24"/>
    <p:sldId id="352" r:id="rId25"/>
    <p:sldId id="344" r:id="rId26"/>
    <p:sldId id="573" r:id="rId27"/>
    <p:sldId id="492" r:id="rId28"/>
    <p:sldId id="541" r:id="rId29"/>
    <p:sldId id="591" r:id="rId30"/>
    <p:sldId id="592" r:id="rId31"/>
    <p:sldId id="593" r:id="rId32"/>
    <p:sldId id="594" r:id="rId33"/>
    <p:sldId id="582" r:id="rId34"/>
    <p:sldId id="586" r:id="rId35"/>
    <p:sldId id="587" r:id="rId36"/>
    <p:sldId id="588" r:id="rId37"/>
    <p:sldId id="589" r:id="rId38"/>
    <p:sldId id="590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38DD5"/>
    <a:srgbClr val="8DB4E2"/>
    <a:srgbClr val="92B573"/>
    <a:srgbClr val="D3908F"/>
    <a:srgbClr val="FF0000"/>
    <a:srgbClr val="E0524A"/>
    <a:srgbClr val="75B6E5"/>
    <a:srgbClr val="8DB4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266"/>
    <p:restoredTop sz="70456"/>
  </p:normalViewPr>
  <p:slideViewPr>
    <p:cSldViewPr snapToGrid="0" snapToObjects="1">
      <p:cViewPr varScale="1">
        <p:scale>
          <a:sx n="100" d="100"/>
          <a:sy n="100" d="100"/>
        </p:scale>
        <p:origin x="3372" y="90"/>
      </p:cViewPr>
      <p:guideLst>
        <p:guide orient="horz" pos="2160"/>
        <p:guide pos="3840"/>
      </p:guideLst>
    </p:cSldViewPr>
  </p:slideViewPr>
  <p:notesTextViewPr>
    <p:cViewPr>
      <p:scale>
        <a:sx n="150" d="100"/>
        <a:sy n="150" d="100"/>
      </p:scale>
      <p:origin x="0" y="0"/>
    </p:cViewPr>
  </p:notesTextViewPr>
  <p:notesViewPr>
    <p:cSldViewPr snapToGrid="0" snapToObjects="1">
      <p:cViewPr varScale="1">
        <p:scale>
          <a:sx n="99" d="100"/>
          <a:sy n="99" d="100"/>
        </p:scale>
        <p:origin x="3160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389790-147C-7748-A8A1-65FAC8A20F72}" type="datetimeFigureOut">
              <a:rPr lang="en-US" smtClean="0"/>
              <a:t>7/16/2023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187C3C-3B4A-A94C-9469-5678414F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9896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CB77B6-7185-9642-B594-FCD5D893C7A0}" type="datetimeFigureOut">
              <a:rPr lang="en-US" smtClean="0"/>
              <a:t>7/16/2023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193586-FEB5-7C43-8F44-7EFAE4EECA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076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sym typeface="Wingdings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65BEC1-91A9-F040-80A2-A1EC33E8D6DB}" type="slidenum">
              <a:rPr lang="en-US" smtClean="0">
                <a:solidFill>
                  <a:prstClr val="black"/>
                </a:solidFill>
              </a:rPr>
              <a:pPr/>
              <a:t>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29181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3:notes"/>
          <p:cNvSpPr txBox="1">
            <a:spLocks noGrp="1"/>
          </p:cNvSpPr>
          <p:nvPr>
            <p:ph type="body" idx="1"/>
          </p:nvPr>
        </p:nvSpPr>
        <p:spPr>
          <a:xfrm>
            <a:off x="1507801" y="7162567"/>
            <a:ext cx="12062456" cy="678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90" name="Google Shape;290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13013" y="1130300"/>
            <a:ext cx="10053637" cy="56562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488455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5340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358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3:notes"/>
          <p:cNvSpPr txBox="1">
            <a:spLocks noGrp="1"/>
          </p:cNvSpPr>
          <p:nvPr>
            <p:ph type="body" idx="1"/>
          </p:nvPr>
        </p:nvSpPr>
        <p:spPr>
          <a:xfrm>
            <a:off x="1507801" y="7162567"/>
            <a:ext cx="12062456" cy="678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290" name="Google Shape;290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13013" y="1130300"/>
            <a:ext cx="10053637" cy="56562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929020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i="0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1060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6557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8839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50431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40817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4735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42974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i="0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12632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3:notes"/>
          <p:cNvSpPr txBox="1">
            <a:spLocks noGrp="1"/>
          </p:cNvSpPr>
          <p:nvPr>
            <p:ph type="body" idx="1"/>
          </p:nvPr>
        </p:nvSpPr>
        <p:spPr>
          <a:xfrm>
            <a:off x="1507801" y="7162567"/>
            <a:ext cx="12062456" cy="678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90" name="Google Shape;290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13013" y="1130300"/>
            <a:ext cx="10053637" cy="56562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5092064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3:notes"/>
          <p:cNvSpPr txBox="1">
            <a:spLocks noGrp="1"/>
          </p:cNvSpPr>
          <p:nvPr>
            <p:ph type="body" idx="1"/>
          </p:nvPr>
        </p:nvSpPr>
        <p:spPr>
          <a:xfrm>
            <a:off x="1507801" y="7162567"/>
            <a:ext cx="12062456" cy="678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290" name="Google Shape;290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13013" y="1130300"/>
            <a:ext cx="10053637" cy="56562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5571479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84260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70365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31717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72674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8780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5086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7939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8447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2882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3:notes"/>
          <p:cNvSpPr txBox="1">
            <a:spLocks noGrp="1"/>
          </p:cNvSpPr>
          <p:nvPr>
            <p:ph type="body" idx="1"/>
          </p:nvPr>
        </p:nvSpPr>
        <p:spPr>
          <a:xfrm>
            <a:off x="1507801" y="7162567"/>
            <a:ext cx="12062456" cy="678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290" name="Google Shape;290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13013" y="1130300"/>
            <a:ext cx="10053637" cy="56562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823948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3:notes"/>
          <p:cNvSpPr txBox="1">
            <a:spLocks noGrp="1"/>
          </p:cNvSpPr>
          <p:nvPr>
            <p:ph type="body" idx="1"/>
          </p:nvPr>
        </p:nvSpPr>
        <p:spPr>
          <a:xfrm>
            <a:off x="1507801" y="7162567"/>
            <a:ext cx="12062456" cy="678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290" name="Google Shape;290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13013" y="1130300"/>
            <a:ext cx="10053637" cy="56562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470901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3:notes"/>
          <p:cNvSpPr txBox="1">
            <a:spLocks noGrp="1"/>
          </p:cNvSpPr>
          <p:nvPr>
            <p:ph type="body" idx="1"/>
          </p:nvPr>
        </p:nvSpPr>
        <p:spPr>
          <a:xfrm>
            <a:off x="1507801" y="7162567"/>
            <a:ext cx="12062456" cy="678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aseline="0" dirty="0"/>
          </a:p>
        </p:txBody>
      </p:sp>
      <p:sp>
        <p:nvSpPr>
          <p:cNvPr id="290" name="Google Shape;290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13013" y="1130300"/>
            <a:ext cx="10053637" cy="56562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067533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4" Type="http://schemas.openxmlformats.org/officeDocument/2006/relationships/image" Target="../media/image5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4.mov"/><Relationship Id="rId1" Type="http://schemas.microsoft.com/office/2007/relationships/media" Target="../media/media4.mov"/><Relationship Id="rId4" Type="http://schemas.openxmlformats.org/officeDocument/2006/relationships/image" Target="../media/image6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84CD6EC9-350B-7044-B5F0-8DCF21610B34}" type="datetime1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t>7/16/2023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Your_Turn_3min"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timer_3min">
            <a:hlinkClick r:id="" action="ppaction://media"/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80030" y="5679827"/>
            <a:ext cx="2130970" cy="63761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FA98B-EA5F-714E-A794-F1873AF6F273}" type="datetime1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t>7/16/2023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sp>
        <p:nvSpPr>
          <p:cNvPr id="1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Your_Turn_1min"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timer_1min">
            <a:hlinkClick r:id="" action="ppaction://media"/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80030" y="5679827"/>
            <a:ext cx="2130970" cy="63761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A48A3E-C0E7-224D-8307-E096DE5D56AC}" type="datetime1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t>7/16/2023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7"/>
                </p:tgtEl>
              </p:cMediaNode>
            </p:video>
          </p:childTnLst>
        </p:cTn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AC7F2C-1188-B142-BB61-171D61203300}" type="datetime1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t>7/16/2023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80074-8971-E04D-9BC0-BE45F9FDAB75}" type="datetime1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t>7/16/2023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EB8C1-84C2-8646-8732-51338E926D44}" type="datetime1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t>7/16/2023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1DE77-30E9-3F4D-BBA5-9B6AB79190B6}" type="datetime1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t>7/16/2023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E7EBE-1DB2-E74E-9C44-79AC52ED10C9}" type="datetime1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t>7/16/2023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1_Title Onl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4597825" y="614555"/>
            <a:ext cx="2996437" cy="777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4420" b="0" i="0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ftr" idx="11"/>
          </p:nvPr>
        </p:nvSpPr>
        <p:spPr>
          <a:xfrm>
            <a:off x="4145280" y="6377941"/>
            <a:ext cx="3901372" cy="34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dt" idx="10"/>
          </p:nvPr>
        </p:nvSpPr>
        <p:spPr>
          <a:xfrm>
            <a:off x="609600" y="6377941"/>
            <a:ext cx="2804134" cy="34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fld id="{C24838CF-CBF1-4447-82E7-DAC39F50D634}" type="datetime1">
              <a:rPr lang="en-US" smtClean="0"/>
              <a:t>7/16/2023</a:t>
            </a:fld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sldNum" idx="12"/>
          </p:nvPr>
        </p:nvSpPr>
        <p:spPr>
          <a:xfrm>
            <a:off x="8778241" y="6377941"/>
            <a:ext cx="2804134" cy="34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44808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1_Blank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 txBox="1">
            <a:spLocks noGrp="1"/>
          </p:cNvSpPr>
          <p:nvPr>
            <p:ph type="ftr" idx="11"/>
          </p:nvPr>
        </p:nvSpPr>
        <p:spPr>
          <a:xfrm>
            <a:off x="4145280" y="6377941"/>
            <a:ext cx="3901372" cy="34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dt" idx="10"/>
          </p:nvPr>
        </p:nvSpPr>
        <p:spPr>
          <a:xfrm>
            <a:off x="609600" y="6377941"/>
            <a:ext cx="2804134" cy="34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fld id="{F33664DC-9917-D640-9945-1A214E394308}" type="datetime1">
              <a:rPr lang="en-US" smtClean="0"/>
              <a:t>7/16/2023</a:t>
            </a:fld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ldNum" idx="12"/>
          </p:nvPr>
        </p:nvSpPr>
        <p:spPr>
          <a:xfrm>
            <a:off x="8778241" y="6377941"/>
            <a:ext cx="2804134" cy="34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8206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2AE76-ADD2-C54F-A619-039722557B09}" type="datetime1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t>7/16/2023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6EF16A-3B61-9E4F-9E1F-EB5DF7E46F00}" type="datetime1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t>7/16/2023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225742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443" y="2683193"/>
            <a:ext cx="11187112" cy="1463040"/>
          </a:xfrm>
        </p:spPr>
        <p:txBody>
          <a:bodyPr anchor="ctr">
            <a:normAutofit/>
          </a:bodyPr>
          <a:lstStyle>
            <a:lvl1pPr algn="ct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0" y="4617721"/>
            <a:ext cx="12192000" cy="225742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Oval 5"/>
          <p:cNvSpPr/>
          <p:nvPr userDrawn="1"/>
        </p:nvSpPr>
        <p:spPr>
          <a:xfrm>
            <a:off x="-1" y="4003358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15ECA-FE03-EB4F-9287-38F194A60F5A}" type="datetime1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t>7/16/2023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40FEB-939C-6D4F-AA90-A288EC45062B}" type="datetime1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t>7/16/2023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799EA-DDAD-854E-A05A-18B120B5A289}" type="datetime1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t>7/16/2023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Your_Turn_10min"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81D07-0F0E-C944-8AC9-C81607AC64B5}" type="datetime1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t>7/16/2023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pic>
        <p:nvPicPr>
          <p:cNvPr id="12" name="Timer_Black_W_10_Alarm-6.mov" descr="Timer_Black_W_10_Alarm-6.mov"/>
          <p:cNvPicPr>
            <a:picLocks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80030" y="5679830"/>
            <a:ext cx="2130970" cy="637613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  <p:sp>
        <p:nvSpPr>
          <p:cNvPr id="18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Your_Turn_5min"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Timer_Black_W_10_Alarm-6">
            <a:hlinkClick r:id="" action="ppaction://media"/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80030" y="5679828"/>
            <a:ext cx="2130970" cy="63761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F5013B-1C83-744C-AE64-CBAFADC9E8F0}" type="datetime1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t>7/16/2023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pic>
        <p:nvPicPr>
          <p:cNvPr id="8" name="Timer_Black_W_10_Alarm-6.mov" descr="Timer_Black_W_10_Alarm-6.mov"/>
          <p:cNvPicPr>
            <a:picLocks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  <p:sp>
        <p:nvSpPr>
          <p:cNvPr id="1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0000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6D19A642-2C89-DA4A-A5A6-140F44AFA833}" type="datetime1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t>7/16/2023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46240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73" r:id="rId8"/>
    <p:sldLayoutId id="2147483674" r:id="rId9"/>
    <p:sldLayoutId id="2147483675" r:id="rId10"/>
    <p:sldLayoutId id="2147483676" r:id="rId11"/>
    <p:sldLayoutId id="2147483668" r:id="rId12"/>
    <p:sldLayoutId id="2147483669" r:id="rId13"/>
    <p:sldLayoutId id="2147483670" r:id="rId14"/>
    <p:sldLayoutId id="2147483671" r:id="rId15"/>
    <p:sldLayoutId id="2147483672" r:id="rId16"/>
    <p:sldLayoutId id="2147483677" r:id="rId17"/>
    <p:sldLayoutId id="2147483678" r:id="rId18"/>
  </p:sldLayoutIdLst>
  <p:hf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none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734291" y="4960137"/>
            <a:ext cx="8963891" cy="1463040"/>
          </a:xfrm>
        </p:spPr>
        <p:txBody>
          <a:bodyPr>
            <a:normAutofit/>
          </a:bodyPr>
          <a:lstStyle/>
          <a:p>
            <a:r>
              <a:rPr lang="en-US" sz="4400" b="1" dirty="0"/>
              <a:t>Grouping and Summarizing Data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599" y="4804013"/>
            <a:ext cx="3467669" cy="1673756"/>
          </a:xfrm>
        </p:spPr>
        <p:txBody>
          <a:bodyPr>
            <a:normAutofit/>
          </a:bodyPr>
          <a:lstStyle/>
          <a:p>
            <a:r>
              <a:rPr lang="en-US" sz="3200" dirty="0"/>
              <a:t>Robert Benirschke</a:t>
            </a:r>
          </a:p>
          <a:p>
            <a:r>
              <a:rPr lang="en-US" sz="3200" dirty="0"/>
              <a:t>July 23, 2023</a:t>
            </a:r>
          </a:p>
        </p:txBody>
      </p:sp>
    </p:spTree>
    <p:extLst>
      <p:ext uri="{BB962C8B-B14F-4D97-AF65-F5344CB8AC3E}">
        <p14:creationId xmlns:p14="http://schemas.microsoft.com/office/powerpoint/2010/main" val="7677470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31;p17"/>
          <p:cNvSpPr/>
          <p:nvPr/>
        </p:nvSpPr>
        <p:spPr>
          <a:xfrm>
            <a:off x="1072055" y="2280929"/>
            <a:ext cx="10762593" cy="1821891"/>
          </a:xfrm>
          <a:custGeom>
            <a:avLst/>
            <a:gdLst/>
            <a:ahLst/>
            <a:cxnLst/>
            <a:rect l="l" t="t" r="r" b="b"/>
            <a:pathLst>
              <a:path w="14544040" h="1333500" extrusionOk="0">
                <a:moveTo>
                  <a:pt x="0" y="0"/>
                </a:moveTo>
                <a:lnTo>
                  <a:pt x="14543737" y="0"/>
                </a:lnTo>
                <a:lnTo>
                  <a:pt x="14543737" y="1333348"/>
                </a:lnTo>
                <a:lnTo>
                  <a:pt x="0" y="1333348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 dirty="0"/>
          </a:p>
        </p:txBody>
      </p:sp>
      <p:sp>
        <p:nvSpPr>
          <p:cNvPr id="296" name="Google Shape;296;p32"/>
          <p:cNvSpPr txBox="1"/>
          <p:nvPr/>
        </p:nvSpPr>
        <p:spPr>
          <a:xfrm>
            <a:off x="1072055" y="1747595"/>
            <a:ext cx="6159054" cy="11675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/>
          <a:p>
            <a:pPr marL="464003" indent="-457200">
              <a:buFont typeface="Arial" charset="0"/>
              <a:buChar char="•"/>
            </a:pPr>
            <a:r>
              <a:rPr lang="en-US" sz="2800" dirty="0">
                <a:latin typeface="Calibri"/>
                <a:ea typeface="Calibri"/>
                <a:cs typeface="Calibri"/>
                <a:sym typeface="Calibri"/>
              </a:rPr>
              <a:t>Make summaries of your data</a:t>
            </a:r>
          </a:p>
        </p:txBody>
      </p:sp>
      <p:sp>
        <p:nvSpPr>
          <p:cNvPr id="15" name="Google Shape;46;p7"/>
          <p:cNvSpPr>
            <a:spLocks noChangeAspect="1"/>
          </p:cNvSpPr>
          <p:nvPr/>
        </p:nvSpPr>
        <p:spPr>
          <a:xfrm>
            <a:off x="11152671" y="5805616"/>
            <a:ext cx="776274" cy="83567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18" name="Google Shape;387;p40"/>
          <p:cNvSpPr/>
          <p:nvPr/>
        </p:nvSpPr>
        <p:spPr>
          <a:xfrm>
            <a:off x="6795414" y="5164260"/>
            <a:ext cx="333375" cy="231922"/>
          </a:xfrm>
          <a:custGeom>
            <a:avLst/>
            <a:gdLst/>
            <a:ahLst/>
            <a:cxnLst/>
            <a:rect l="l" t="t" r="r" b="b"/>
            <a:pathLst>
              <a:path w="622300" h="382270" extrusionOk="0">
                <a:moveTo>
                  <a:pt x="357634" y="0"/>
                </a:moveTo>
                <a:lnTo>
                  <a:pt x="357634" y="133825"/>
                </a:lnTo>
                <a:lnTo>
                  <a:pt x="0" y="133825"/>
                </a:lnTo>
                <a:lnTo>
                  <a:pt x="0" y="247816"/>
                </a:lnTo>
                <a:lnTo>
                  <a:pt x="357634" y="247816"/>
                </a:lnTo>
                <a:lnTo>
                  <a:pt x="357634" y="381642"/>
                </a:lnTo>
                <a:lnTo>
                  <a:pt x="622084" y="190821"/>
                </a:lnTo>
                <a:lnTo>
                  <a:pt x="357634" y="0"/>
                </a:lnTo>
                <a:close/>
              </a:path>
            </a:pathLst>
          </a:custGeom>
          <a:solidFill>
            <a:srgbClr val="53585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24" name="Rounded Rectangular Callout 2"/>
          <p:cNvSpPr/>
          <p:nvPr/>
        </p:nvSpPr>
        <p:spPr>
          <a:xfrm rot="10800000" flipH="1">
            <a:off x="6865339" y="1382747"/>
            <a:ext cx="2878268" cy="2239347"/>
          </a:xfrm>
          <a:custGeom>
            <a:avLst/>
            <a:gdLst>
              <a:gd name="connsiteX0" fmla="*/ 0 w 2928396"/>
              <a:gd name="connsiteY0" fmla="*/ 285509 h 1713022"/>
              <a:gd name="connsiteX1" fmla="*/ 285509 w 2928396"/>
              <a:gd name="connsiteY1" fmla="*/ 0 h 1713022"/>
              <a:gd name="connsiteX2" fmla="*/ 488066 w 2928396"/>
              <a:gd name="connsiteY2" fmla="*/ 0 h 1713022"/>
              <a:gd name="connsiteX3" fmla="*/ 1050884 w 2928396"/>
              <a:gd name="connsiteY3" fmla="*/ -839192 h 1713022"/>
              <a:gd name="connsiteX4" fmla="*/ 1220165 w 2928396"/>
              <a:gd name="connsiteY4" fmla="*/ 0 h 1713022"/>
              <a:gd name="connsiteX5" fmla="*/ 2642887 w 2928396"/>
              <a:gd name="connsiteY5" fmla="*/ 0 h 1713022"/>
              <a:gd name="connsiteX6" fmla="*/ 2928396 w 2928396"/>
              <a:gd name="connsiteY6" fmla="*/ 285509 h 1713022"/>
              <a:gd name="connsiteX7" fmla="*/ 2928396 w 2928396"/>
              <a:gd name="connsiteY7" fmla="*/ 285504 h 1713022"/>
              <a:gd name="connsiteX8" fmla="*/ 2928396 w 2928396"/>
              <a:gd name="connsiteY8" fmla="*/ 285504 h 1713022"/>
              <a:gd name="connsiteX9" fmla="*/ 2928396 w 2928396"/>
              <a:gd name="connsiteY9" fmla="*/ 713759 h 1713022"/>
              <a:gd name="connsiteX10" fmla="*/ 2928396 w 2928396"/>
              <a:gd name="connsiteY10" fmla="*/ 1427513 h 1713022"/>
              <a:gd name="connsiteX11" fmla="*/ 2642887 w 2928396"/>
              <a:gd name="connsiteY11" fmla="*/ 1713022 h 1713022"/>
              <a:gd name="connsiteX12" fmla="*/ 1220165 w 2928396"/>
              <a:gd name="connsiteY12" fmla="*/ 1713022 h 1713022"/>
              <a:gd name="connsiteX13" fmla="*/ 488066 w 2928396"/>
              <a:gd name="connsiteY13" fmla="*/ 1713022 h 1713022"/>
              <a:gd name="connsiteX14" fmla="*/ 488066 w 2928396"/>
              <a:gd name="connsiteY14" fmla="*/ 1713022 h 1713022"/>
              <a:gd name="connsiteX15" fmla="*/ 285509 w 2928396"/>
              <a:gd name="connsiteY15" fmla="*/ 1713022 h 1713022"/>
              <a:gd name="connsiteX16" fmla="*/ 0 w 2928396"/>
              <a:gd name="connsiteY16" fmla="*/ 1427513 h 1713022"/>
              <a:gd name="connsiteX17" fmla="*/ 0 w 2928396"/>
              <a:gd name="connsiteY17" fmla="*/ 713759 h 1713022"/>
              <a:gd name="connsiteX18" fmla="*/ 0 w 2928396"/>
              <a:gd name="connsiteY18" fmla="*/ 285504 h 1713022"/>
              <a:gd name="connsiteX19" fmla="*/ 0 w 2928396"/>
              <a:gd name="connsiteY19" fmla="*/ 285504 h 1713022"/>
              <a:gd name="connsiteX20" fmla="*/ 0 w 2928396"/>
              <a:gd name="connsiteY20" fmla="*/ 285509 h 1713022"/>
              <a:gd name="connsiteX0" fmla="*/ 0 w 2928396"/>
              <a:gd name="connsiteY0" fmla="*/ 1124701 h 2552214"/>
              <a:gd name="connsiteX1" fmla="*/ 285509 w 2928396"/>
              <a:gd name="connsiteY1" fmla="*/ 839192 h 2552214"/>
              <a:gd name="connsiteX2" fmla="*/ 904754 w 2928396"/>
              <a:gd name="connsiteY2" fmla="*/ 862342 h 2552214"/>
              <a:gd name="connsiteX3" fmla="*/ 1050884 w 2928396"/>
              <a:gd name="connsiteY3" fmla="*/ 0 h 2552214"/>
              <a:gd name="connsiteX4" fmla="*/ 1220165 w 2928396"/>
              <a:gd name="connsiteY4" fmla="*/ 839192 h 2552214"/>
              <a:gd name="connsiteX5" fmla="*/ 2642887 w 2928396"/>
              <a:gd name="connsiteY5" fmla="*/ 839192 h 2552214"/>
              <a:gd name="connsiteX6" fmla="*/ 2928396 w 2928396"/>
              <a:gd name="connsiteY6" fmla="*/ 1124701 h 2552214"/>
              <a:gd name="connsiteX7" fmla="*/ 2928396 w 2928396"/>
              <a:gd name="connsiteY7" fmla="*/ 1124696 h 2552214"/>
              <a:gd name="connsiteX8" fmla="*/ 2928396 w 2928396"/>
              <a:gd name="connsiteY8" fmla="*/ 1124696 h 2552214"/>
              <a:gd name="connsiteX9" fmla="*/ 2928396 w 2928396"/>
              <a:gd name="connsiteY9" fmla="*/ 1552951 h 2552214"/>
              <a:gd name="connsiteX10" fmla="*/ 2928396 w 2928396"/>
              <a:gd name="connsiteY10" fmla="*/ 2266705 h 2552214"/>
              <a:gd name="connsiteX11" fmla="*/ 2642887 w 2928396"/>
              <a:gd name="connsiteY11" fmla="*/ 2552214 h 2552214"/>
              <a:gd name="connsiteX12" fmla="*/ 1220165 w 2928396"/>
              <a:gd name="connsiteY12" fmla="*/ 2552214 h 2552214"/>
              <a:gd name="connsiteX13" fmla="*/ 488066 w 2928396"/>
              <a:gd name="connsiteY13" fmla="*/ 2552214 h 2552214"/>
              <a:gd name="connsiteX14" fmla="*/ 488066 w 2928396"/>
              <a:gd name="connsiteY14" fmla="*/ 2552214 h 2552214"/>
              <a:gd name="connsiteX15" fmla="*/ 285509 w 2928396"/>
              <a:gd name="connsiteY15" fmla="*/ 2552214 h 2552214"/>
              <a:gd name="connsiteX16" fmla="*/ 0 w 2928396"/>
              <a:gd name="connsiteY16" fmla="*/ 2266705 h 2552214"/>
              <a:gd name="connsiteX17" fmla="*/ 0 w 2928396"/>
              <a:gd name="connsiteY17" fmla="*/ 1552951 h 2552214"/>
              <a:gd name="connsiteX18" fmla="*/ 0 w 2928396"/>
              <a:gd name="connsiteY18" fmla="*/ 1124696 h 2552214"/>
              <a:gd name="connsiteX19" fmla="*/ 0 w 2928396"/>
              <a:gd name="connsiteY19" fmla="*/ 1124696 h 2552214"/>
              <a:gd name="connsiteX20" fmla="*/ 0 w 2928396"/>
              <a:gd name="connsiteY20" fmla="*/ 1124701 h 2552214"/>
              <a:gd name="connsiteX0" fmla="*/ 0 w 2928396"/>
              <a:gd name="connsiteY0" fmla="*/ 1439077 h 2866590"/>
              <a:gd name="connsiteX1" fmla="*/ 285509 w 2928396"/>
              <a:gd name="connsiteY1" fmla="*/ 1153568 h 2866590"/>
              <a:gd name="connsiteX2" fmla="*/ 904754 w 2928396"/>
              <a:gd name="connsiteY2" fmla="*/ 1176718 h 2866590"/>
              <a:gd name="connsiteX3" fmla="*/ 493059 w 2928396"/>
              <a:gd name="connsiteY3" fmla="*/ 0 h 2866590"/>
              <a:gd name="connsiteX4" fmla="*/ 1220165 w 2928396"/>
              <a:gd name="connsiteY4" fmla="*/ 1153568 h 2866590"/>
              <a:gd name="connsiteX5" fmla="*/ 2642887 w 2928396"/>
              <a:gd name="connsiteY5" fmla="*/ 1153568 h 2866590"/>
              <a:gd name="connsiteX6" fmla="*/ 2928396 w 2928396"/>
              <a:gd name="connsiteY6" fmla="*/ 1439077 h 2866590"/>
              <a:gd name="connsiteX7" fmla="*/ 2928396 w 2928396"/>
              <a:gd name="connsiteY7" fmla="*/ 1439072 h 2866590"/>
              <a:gd name="connsiteX8" fmla="*/ 2928396 w 2928396"/>
              <a:gd name="connsiteY8" fmla="*/ 1439072 h 2866590"/>
              <a:gd name="connsiteX9" fmla="*/ 2928396 w 2928396"/>
              <a:gd name="connsiteY9" fmla="*/ 1867327 h 2866590"/>
              <a:gd name="connsiteX10" fmla="*/ 2928396 w 2928396"/>
              <a:gd name="connsiteY10" fmla="*/ 2581081 h 2866590"/>
              <a:gd name="connsiteX11" fmla="*/ 2642887 w 2928396"/>
              <a:gd name="connsiteY11" fmla="*/ 2866590 h 2866590"/>
              <a:gd name="connsiteX12" fmla="*/ 1220165 w 2928396"/>
              <a:gd name="connsiteY12" fmla="*/ 2866590 h 2866590"/>
              <a:gd name="connsiteX13" fmla="*/ 488066 w 2928396"/>
              <a:gd name="connsiteY13" fmla="*/ 2866590 h 2866590"/>
              <a:gd name="connsiteX14" fmla="*/ 488066 w 2928396"/>
              <a:gd name="connsiteY14" fmla="*/ 2866590 h 2866590"/>
              <a:gd name="connsiteX15" fmla="*/ 285509 w 2928396"/>
              <a:gd name="connsiteY15" fmla="*/ 2866590 h 2866590"/>
              <a:gd name="connsiteX16" fmla="*/ 0 w 2928396"/>
              <a:gd name="connsiteY16" fmla="*/ 2581081 h 2866590"/>
              <a:gd name="connsiteX17" fmla="*/ 0 w 2928396"/>
              <a:gd name="connsiteY17" fmla="*/ 1867327 h 2866590"/>
              <a:gd name="connsiteX18" fmla="*/ 0 w 2928396"/>
              <a:gd name="connsiteY18" fmla="*/ 1439072 h 2866590"/>
              <a:gd name="connsiteX19" fmla="*/ 0 w 2928396"/>
              <a:gd name="connsiteY19" fmla="*/ 1439072 h 2866590"/>
              <a:gd name="connsiteX20" fmla="*/ 0 w 2928396"/>
              <a:gd name="connsiteY20" fmla="*/ 1439077 h 2866590"/>
              <a:gd name="connsiteX0" fmla="*/ 0 w 2928396"/>
              <a:gd name="connsiteY0" fmla="*/ 1770737 h 3198250"/>
              <a:gd name="connsiteX1" fmla="*/ 285509 w 2928396"/>
              <a:gd name="connsiteY1" fmla="*/ 1485228 h 3198250"/>
              <a:gd name="connsiteX2" fmla="*/ 904754 w 2928396"/>
              <a:gd name="connsiteY2" fmla="*/ 1508378 h 3198250"/>
              <a:gd name="connsiteX3" fmla="*/ 521125 w 2928396"/>
              <a:gd name="connsiteY3" fmla="*/ 0 h 3198250"/>
              <a:gd name="connsiteX4" fmla="*/ 1220165 w 2928396"/>
              <a:gd name="connsiteY4" fmla="*/ 1485228 h 3198250"/>
              <a:gd name="connsiteX5" fmla="*/ 2642887 w 2928396"/>
              <a:gd name="connsiteY5" fmla="*/ 1485228 h 3198250"/>
              <a:gd name="connsiteX6" fmla="*/ 2928396 w 2928396"/>
              <a:gd name="connsiteY6" fmla="*/ 1770737 h 3198250"/>
              <a:gd name="connsiteX7" fmla="*/ 2928396 w 2928396"/>
              <a:gd name="connsiteY7" fmla="*/ 1770732 h 3198250"/>
              <a:gd name="connsiteX8" fmla="*/ 2928396 w 2928396"/>
              <a:gd name="connsiteY8" fmla="*/ 1770732 h 3198250"/>
              <a:gd name="connsiteX9" fmla="*/ 2928396 w 2928396"/>
              <a:gd name="connsiteY9" fmla="*/ 2198987 h 3198250"/>
              <a:gd name="connsiteX10" fmla="*/ 2928396 w 2928396"/>
              <a:gd name="connsiteY10" fmla="*/ 2912741 h 3198250"/>
              <a:gd name="connsiteX11" fmla="*/ 2642887 w 2928396"/>
              <a:gd name="connsiteY11" fmla="*/ 3198250 h 3198250"/>
              <a:gd name="connsiteX12" fmla="*/ 1220165 w 2928396"/>
              <a:gd name="connsiteY12" fmla="*/ 3198250 h 3198250"/>
              <a:gd name="connsiteX13" fmla="*/ 488066 w 2928396"/>
              <a:gd name="connsiteY13" fmla="*/ 3198250 h 3198250"/>
              <a:gd name="connsiteX14" fmla="*/ 488066 w 2928396"/>
              <a:gd name="connsiteY14" fmla="*/ 3198250 h 3198250"/>
              <a:gd name="connsiteX15" fmla="*/ 285509 w 2928396"/>
              <a:gd name="connsiteY15" fmla="*/ 3198250 h 3198250"/>
              <a:gd name="connsiteX16" fmla="*/ 0 w 2928396"/>
              <a:gd name="connsiteY16" fmla="*/ 2912741 h 3198250"/>
              <a:gd name="connsiteX17" fmla="*/ 0 w 2928396"/>
              <a:gd name="connsiteY17" fmla="*/ 2198987 h 3198250"/>
              <a:gd name="connsiteX18" fmla="*/ 0 w 2928396"/>
              <a:gd name="connsiteY18" fmla="*/ 1770732 h 3198250"/>
              <a:gd name="connsiteX19" fmla="*/ 0 w 2928396"/>
              <a:gd name="connsiteY19" fmla="*/ 1770732 h 3198250"/>
              <a:gd name="connsiteX20" fmla="*/ 0 w 2928396"/>
              <a:gd name="connsiteY20" fmla="*/ 1770737 h 3198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928396" h="3198250">
                <a:moveTo>
                  <a:pt x="0" y="1770737"/>
                </a:moveTo>
                <a:cubicBezTo>
                  <a:pt x="0" y="1613055"/>
                  <a:pt x="127827" y="1485228"/>
                  <a:pt x="285509" y="1485228"/>
                </a:cubicBezTo>
                <a:lnTo>
                  <a:pt x="904754" y="1508378"/>
                </a:lnTo>
                <a:lnTo>
                  <a:pt x="521125" y="0"/>
                </a:lnTo>
                <a:lnTo>
                  <a:pt x="1220165" y="1485228"/>
                </a:lnTo>
                <a:lnTo>
                  <a:pt x="2642887" y="1485228"/>
                </a:lnTo>
                <a:cubicBezTo>
                  <a:pt x="2800569" y="1485228"/>
                  <a:pt x="2928396" y="1613055"/>
                  <a:pt x="2928396" y="1770737"/>
                </a:cubicBezTo>
                <a:lnTo>
                  <a:pt x="2928396" y="1770732"/>
                </a:lnTo>
                <a:lnTo>
                  <a:pt x="2928396" y="1770732"/>
                </a:lnTo>
                <a:lnTo>
                  <a:pt x="2928396" y="2198987"/>
                </a:lnTo>
                <a:lnTo>
                  <a:pt x="2928396" y="2912741"/>
                </a:lnTo>
                <a:cubicBezTo>
                  <a:pt x="2928396" y="3070423"/>
                  <a:pt x="2800569" y="3198250"/>
                  <a:pt x="2642887" y="3198250"/>
                </a:cubicBezTo>
                <a:lnTo>
                  <a:pt x="1220165" y="3198250"/>
                </a:lnTo>
                <a:lnTo>
                  <a:pt x="488066" y="3198250"/>
                </a:lnTo>
                <a:lnTo>
                  <a:pt x="488066" y="3198250"/>
                </a:lnTo>
                <a:lnTo>
                  <a:pt x="285509" y="3198250"/>
                </a:lnTo>
                <a:cubicBezTo>
                  <a:pt x="127827" y="3198250"/>
                  <a:pt x="0" y="3070423"/>
                  <a:pt x="0" y="2912741"/>
                </a:cubicBezTo>
                <a:lnTo>
                  <a:pt x="0" y="2198987"/>
                </a:lnTo>
                <a:lnTo>
                  <a:pt x="0" y="1770732"/>
                </a:lnTo>
                <a:lnTo>
                  <a:pt x="0" y="1770732"/>
                </a:lnTo>
                <a:lnTo>
                  <a:pt x="0" y="1770737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Google Shape;324;p34"/>
          <p:cNvSpPr txBox="1"/>
          <p:nvPr/>
        </p:nvSpPr>
        <p:spPr>
          <a:xfrm>
            <a:off x="6962102" y="1593054"/>
            <a:ext cx="2655167" cy="7358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504" rIns="0" bIns="0" anchor="t" anchorCtr="0">
            <a:noAutofit/>
          </a:bodyPr>
          <a:lstStyle/>
          <a:p>
            <a:pPr marL="8164" algn="ctr">
              <a:lnSpc>
                <a:spcPct val="116753"/>
              </a:lnSpc>
            </a:pPr>
            <a:r>
              <a:rPr lang="en-US" sz="2062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function that returns number </a:t>
            </a:r>
            <a:r>
              <a:rPr lang="en-US" sz="2062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of observations</a:t>
            </a:r>
            <a:endParaRPr sz="2062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15160" y="763285"/>
            <a:ext cx="28755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latin typeface="+mj-lt"/>
                <a:sym typeface="Calibri"/>
              </a:rPr>
              <a:t>summarize</a:t>
            </a:r>
            <a:r>
              <a:rPr lang="en-US" sz="5400" dirty="0">
                <a:latin typeface="Calibri"/>
                <a:sym typeface="Calibri"/>
              </a:rPr>
              <a:t>()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760075" y="2410049"/>
            <a:ext cx="939259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biochem</a:t>
            </a:r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%&gt;%  </a:t>
            </a:r>
          </a:p>
          <a:p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select(</a:t>
            </a:r>
            <a:r>
              <a:rPr lang="en-US" sz="24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mrn</a:t>
            </a:r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, </a:t>
            </a:r>
            <a:r>
              <a:rPr lang="en-US" sz="24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alkaline_phosphatase</a:t>
            </a:r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 %&gt;%</a:t>
            </a:r>
          </a:p>
          <a:p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head(4) %&gt;%	</a:t>
            </a:r>
          </a:p>
          <a:p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summarize(</a:t>
            </a:r>
            <a:r>
              <a:rPr lang="en-US" sz="24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test_count</a:t>
            </a:r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= n())</a:t>
            </a:r>
            <a:endParaRPr lang="en-US" sz="1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666B134-6FFC-1FF6-D26B-29CB7332FB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2795" y="4619698"/>
            <a:ext cx="3858163" cy="183858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9601658-7515-FB81-B4FF-0F194B0CEC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67576" y="4957773"/>
            <a:ext cx="1409897" cy="847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163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4" grpId="0" animBg="1"/>
      <p:bldP spid="2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2"/>
          <p:cNvSpPr txBox="1"/>
          <p:nvPr/>
        </p:nvSpPr>
        <p:spPr>
          <a:xfrm>
            <a:off x="1072055" y="1745910"/>
            <a:ext cx="6159054" cy="11675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/>
          <a:p>
            <a:pPr marL="464003" indent="-457200">
              <a:buFont typeface="Arial" charset="0"/>
              <a:buChar char="•"/>
            </a:pPr>
            <a:r>
              <a:rPr lang="en-US" sz="2800" dirty="0">
                <a:latin typeface="Calibri"/>
                <a:ea typeface="Calibri"/>
                <a:cs typeface="Calibri"/>
                <a:sym typeface="Calibri"/>
              </a:rPr>
              <a:t>Make summaries of your data</a:t>
            </a:r>
          </a:p>
        </p:txBody>
      </p:sp>
      <p:sp>
        <p:nvSpPr>
          <p:cNvPr id="15" name="Google Shape;46;p7"/>
          <p:cNvSpPr>
            <a:spLocks noChangeAspect="1"/>
          </p:cNvSpPr>
          <p:nvPr/>
        </p:nvSpPr>
        <p:spPr>
          <a:xfrm>
            <a:off x="11152671" y="5805616"/>
            <a:ext cx="776274" cy="83567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18" name="Google Shape;387;p40"/>
          <p:cNvSpPr/>
          <p:nvPr/>
        </p:nvSpPr>
        <p:spPr>
          <a:xfrm>
            <a:off x="5619559" y="4854523"/>
            <a:ext cx="322654" cy="224464"/>
          </a:xfrm>
          <a:custGeom>
            <a:avLst/>
            <a:gdLst/>
            <a:ahLst/>
            <a:cxnLst/>
            <a:rect l="l" t="t" r="r" b="b"/>
            <a:pathLst>
              <a:path w="622300" h="382270" extrusionOk="0">
                <a:moveTo>
                  <a:pt x="357634" y="0"/>
                </a:moveTo>
                <a:lnTo>
                  <a:pt x="357634" y="133825"/>
                </a:lnTo>
                <a:lnTo>
                  <a:pt x="0" y="133825"/>
                </a:lnTo>
                <a:lnTo>
                  <a:pt x="0" y="247816"/>
                </a:lnTo>
                <a:lnTo>
                  <a:pt x="357634" y="247816"/>
                </a:lnTo>
                <a:lnTo>
                  <a:pt x="357634" y="381642"/>
                </a:lnTo>
                <a:lnTo>
                  <a:pt x="622084" y="190821"/>
                </a:lnTo>
                <a:lnTo>
                  <a:pt x="357634" y="0"/>
                </a:lnTo>
                <a:close/>
              </a:path>
            </a:pathLst>
          </a:custGeom>
          <a:solidFill>
            <a:srgbClr val="53585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26" name="TextBox 25"/>
          <p:cNvSpPr txBox="1"/>
          <p:nvPr/>
        </p:nvSpPr>
        <p:spPr>
          <a:xfrm>
            <a:off x="879065" y="766937"/>
            <a:ext cx="28755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latin typeface="+mj-lt"/>
                <a:sym typeface="Calibri"/>
              </a:rPr>
              <a:t>summarize</a:t>
            </a:r>
            <a:r>
              <a:rPr lang="en-US" sz="5400" dirty="0">
                <a:latin typeface="Calibri"/>
                <a:sym typeface="Calibri"/>
              </a:rPr>
              <a:t>()</a:t>
            </a:r>
            <a:endParaRPr lang="en-US" dirty="0"/>
          </a:p>
        </p:txBody>
      </p:sp>
      <p:sp>
        <p:nvSpPr>
          <p:cNvPr id="19" name="Google Shape;131;p17"/>
          <p:cNvSpPr/>
          <p:nvPr/>
        </p:nvSpPr>
        <p:spPr>
          <a:xfrm>
            <a:off x="1072055" y="2196331"/>
            <a:ext cx="10762593" cy="2161934"/>
          </a:xfrm>
          <a:custGeom>
            <a:avLst/>
            <a:gdLst/>
            <a:ahLst/>
            <a:cxnLst/>
            <a:rect l="l" t="t" r="r" b="b"/>
            <a:pathLst>
              <a:path w="14544040" h="1333500" extrusionOk="0">
                <a:moveTo>
                  <a:pt x="0" y="0"/>
                </a:moveTo>
                <a:lnTo>
                  <a:pt x="14543737" y="0"/>
                </a:lnTo>
                <a:lnTo>
                  <a:pt x="14543737" y="1333348"/>
                </a:lnTo>
                <a:lnTo>
                  <a:pt x="0" y="1333348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 dirty="0"/>
          </a:p>
        </p:txBody>
      </p:sp>
      <p:sp>
        <p:nvSpPr>
          <p:cNvPr id="20" name="Rectangle 19"/>
          <p:cNvSpPr/>
          <p:nvPr/>
        </p:nvSpPr>
        <p:spPr>
          <a:xfrm>
            <a:off x="1622915" y="2173051"/>
            <a:ext cx="939259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biochem</a:t>
            </a:r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%&gt;%</a:t>
            </a:r>
          </a:p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select(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mrn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, 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alkaline_phosphatase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  %&gt;% 	</a:t>
            </a:r>
          </a:p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head(4) %&gt;%</a:t>
            </a:r>
          </a:p>
          <a:p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summarize(</a:t>
            </a:r>
            <a:r>
              <a:rPr lang="en-US" sz="24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test_count</a:t>
            </a:r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= n(),</a:t>
            </a:r>
          </a:p>
          <a:p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	</a:t>
            </a:r>
            <a:r>
              <a:rPr lang="en-US" sz="24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mean_alp</a:t>
            </a:r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= mean(</a:t>
            </a:r>
            <a:r>
              <a:rPr lang="en-US" sz="24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alkaline_phosphatase</a:t>
            </a:r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))</a:t>
            </a:r>
            <a:endParaRPr lang="en-US" sz="1400" dirty="0"/>
          </a:p>
        </p:txBody>
      </p:sp>
      <p:sp>
        <p:nvSpPr>
          <p:cNvPr id="24" name="Rounded Rectangular Callout 2"/>
          <p:cNvSpPr/>
          <p:nvPr/>
        </p:nvSpPr>
        <p:spPr>
          <a:xfrm rot="10800000" flipH="1">
            <a:off x="7336211" y="925131"/>
            <a:ext cx="2894275" cy="3019345"/>
          </a:xfrm>
          <a:custGeom>
            <a:avLst/>
            <a:gdLst>
              <a:gd name="connsiteX0" fmla="*/ 0 w 2928396"/>
              <a:gd name="connsiteY0" fmla="*/ 285509 h 1713022"/>
              <a:gd name="connsiteX1" fmla="*/ 285509 w 2928396"/>
              <a:gd name="connsiteY1" fmla="*/ 0 h 1713022"/>
              <a:gd name="connsiteX2" fmla="*/ 488066 w 2928396"/>
              <a:gd name="connsiteY2" fmla="*/ 0 h 1713022"/>
              <a:gd name="connsiteX3" fmla="*/ 1050884 w 2928396"/>
              <a:gd name="connsiteY3" fmla="*/ -839192 h 1713022"/>
              <a:gd name="connsiteX4" fmla="*/ 1220165 w 2928396"/>
              <a:gd name="connsiteY4" fmla="*/ 0 h 1713022"/>
              <a:gd name="connsiteX5" fmla="*/ 2642887 w 2928396"/>
              <a:gd name="connsiteY5" fmla="*/ 0 h 1713022"/>
              <a:gd name="connsiteX6" fmla="*/ 2928396 w 2928396"/>
              <a:gd name="connsiteY6" fmla="*/ 285509 h 1713022"/>
              <a:gd name="connsiteX7" fmla="*/ 2928396 w 2928396"/>
              <a:gd name="connsiteY7" fmla="*/ 285504 h 1713022"/>
              <a:gd name="connsiteX8" fmla="*/ 2928396 w 2928396"/>
              <a:gd name="connsiteY8" fmla="*/ 285504 h 1713022"/>
              <a:gd name="connsiteX9" fmla="*/ 2928396 w 2928396"/>
              <a:gd name="connsiteY9" fmla="*/ 713759 h 1713022"/>
              <a:gd name="connsiteX10" fmla="*/ 2928396 w 2928396"/>
              <a:gd name="connsiteY10" fmla="*/ 1427513 h 1713022"/>
              <a:gd name="connsiteX11" fmla="*/ 2642887 w 2928396"/>
              <a:gd name="connsiteY11" fmla="*/ 1713022 h 1713022"/>
              <a:gd name="connsiteX12" fmla="*/ 1220165 w 2928396"/>
              <a:gd name="connsiteY12" fmla="*/ 1713022 h 1713022"/>
              <a:gd name="connsiteX13" fmla="*/ 488066 w 2928396"/>
              <a:gd name="connsiteY13" fmla="*/ 1713022 h 1713022"/>
              <a:gd name="connsiteX14" fmla="*/ 488066 w 2928396"/>
              <a:gd name="connsiteY14" fmla="*/ 1713022 h 1713022"/>
              <a:gd name="connsiteX15" fmla="*/ 285509 w 2928396"/>
              <a:gd name="connsiteY15" fmla="*/ 1713022 h 1713022"/>
              <a:gd name="connsiteX16" fmla="*/ 0 w 2928396"/>
              <a:gd name="connsiteY16" fmla="*/ 1427513 h 1713022"/>
              <a:gd name="connsiteX17" fmla="*/ 0 w 2928396"/>
              <a:gd name="connsiteY17" fmla="*/ 713759 h 1713022"/>
              <a:gd name="connsiteX18" fmla="*/ 0 w 2928396"/>
              <a:gd name="connsiteY18" fmla="*/ 285504 h 1713022"/>
              <a:gd name="connsiteX19" fmla="*/ 0 w 2928396"/>
              <a:gd name="connsiteY19" fmla="*/ 285504 h 1713022"/>
              <a:gd name="connsiteX20" fmla="*/ 0 w 2928396"/>
              <a:gd name="connsiteY20" fmla="*/ 285509 h 1713022"/>
              <a:gd name="connsiteX0" fmla="*/ 0 w 2928396"/>
              <a:gd name="connsiteY0" fmla="*/ 1124701 h 2552214"/>
              <a:gd name="connsiteX1" fmla="*/ 285509 w 2928396"/>
              <a:gd name="connsiteY1" fmla="*/ 839192 h 2552214"/>
              <a:gd name="connsiteX2" fmla="*/ 904754 w 2928396"/>
              <a:gd name="connsiteY2" fmla="*/ 862342 h 2552214"/>
              <a:gd name="connsiteX3" fmla="*/ 1050884 w 2928396"/>
              <a:gd name="connsiteY3" fmla="*/ 0 h 2552214"/>
              <a:gd name="connsiteX4" fmla="*/ 1220165 w 2928396"/>
              <a:gd name="connsiteY4" fmla="*/ 839192 h 2552214"/>
              <a:gd name="connsiteX5" fmla="*/ 2642887 w 2928396"/>
              <a:gd name="connsiteY5" fmla="*/ 839192 h 2552214"/>
              <a:gd name="connsiteX6" fmla="*/ 2928396 w 2928396"/>
              <a:gd name="connsiteY6" fmla="*/ 1124701 h 2552214"/>
              <a:gd name="connsiteX7" fmla="*/ 2928396 w 2928396"/>
              <a:gd name="connsiteY7" fmla="*/ 1124696 h 2552214"/>
              <a:gd name="connsiteX8" fmla="*/ 2928396 w 2928396"/>
              <a:gd name="connsiteY8" fmla="*/ 1124696 h 2552214"/>
              <a:gd name="connsiteX9" fmla="*/ 2928396 w 2928396"/>
              <a:gd name="connsiteY9" fmla="*/ 1552951 h 2552214"/>
              <a:gd name="connsiteX10" fmla="*/ 2928396 w 2928396"/>
              <a:gd name="connsiteY10" fmla="*/ 2266705 h 2552214"/>
              <a:gd name="connsiteX11" fmla="*/ 2642887 w 2928396"/>
              <a:gd name="connsiteY11" fmla="*/ 2552214 h 2552214"/>
              <a:gd name="connsiteX12" fmla="*/ 1220165 w 2928396"/>
              <a:gd name="connsiteY12" fmla="*/ 2552214 h 2552214"/>
              <a:gd name="connsiteX13" fmla="*/ 488066 w 2928396"/>
              <a:gd name="connsiteY13" fmla="*/ 2552214 h 2552214"/>
              <a:gd name="connsiteX14" fmla="*/ 488066 w 2928396"/>
              <a:gd name="connsiteY14" fmla="*/ 2552214 h 2552214"/>
              <a:gd name="connsiteX15" fmla="*/ 285509 w 2928396"/>
              <a:gd name="connsiteY15" fmla="*/ 2552214 h 2552214"/>
              <a:gd name="connsiteX16" fmla="*/ 0 w 2928396"/>
              <a:gd name="connsiteY16" fmla="*/ 2266705 h 2552214"/>
              <a:gd name="connsiteX17" fmla="*/ 0 w 2928396"/>
              <a:gd name="connsiteY17" fmla="*/ 1552951 h 2552214"/>
              <a:gd name="connsiteX18" fmla="*/ 0 w 2928396"/>
              <a:gd name="connsiteY18" fmla="*/ 1124696 h 2552214"/>
              <a:gd name="connsiteX19" fmla="*/ 0 w 2928396"/>
              <a:gd name="connsiteY19" fmla="*/ 1124696 h 2552214"/>
              <a:gd name="connsiteX20" fmla="*/ 0 w 2928396"/>
              <a:gd name="connsiteY20" fmla="*/ 1124701 h 2552214"/>
              <a:gd name="connsiteX0" fmla="*/ 0 w 2928396"/>
              <a:gd name="connsiteY0" fmla="*/ 1439077 h 2866590"/>
              <a:gd name="connsiteX1" fmla="*/ 285509 w 2928396"/>
              <a:gd name="connsiteY1" fmla="*/ 1153568 h 2866590"/>
              <a:gd name="connsiteX2" fmla="*/ 904754 w 2928396"/>
              <a:gd name="connsiteY2" fmla="*/ 1176718 h 2866590"/>
              <a:gd name="connsiteX3" fmla="*/ 493059 w 2928396"/>
              <a:gd name="connsiteY3" fmla="*/ 0 h 2866590"/>
              <a:gd name="connsiteX4" fmla="*/ 1220165 w 2928396"/>
              <a:gd name="connsiteY4" fmla="*/ 1153568 h 2866590"/>
              <a:gd name="connsiteX5" fmla="*/ 2642887 w 2928396"/>
              <a:gd name="connsiteY5" fmla="*/ 1153568 h 2866590"/>
              <a:gd name="connsiteX6" fmla="*/ 2928396 w 2928396"/>
              <a:gd name="connsiteY6" fmla="*/ 1439077 h 2866590"/>
              <a:gd name="connsiteX7" fmla="*/ 2928396 w 2928396"/>
              <a:gd name="connsiteY7" fmla="*/ 1439072 h 2866590"/>
              <a:gd name="connsiteX8" fmla="*/ 2928396 w 2928396"/>
              <a:gd name="connsiteY8" fmla="*/ 1439072 h 2866590"/>
              <a:gd name="connsiteX9" fmla="*/ 2928396 w 2928396"/>
              <a:gd name="connsiteY9" fmla="*/ 1867327 h 2866590"/>
              <a:gd name="connsiteX10" fmla="*/ 2928396 w 2928396"/>
              <a:gd name="connsiteY10" fmla="*/ 2581081 h 2866590"/>
              <a:gd name="connsiteX11" fmla="*/ 2642887 w 2928396"/>
              <a:gd name="connsiteY11" fmla="*/ 2866590 h 2866590"/>
              <a:gd name="connsiteX12" fmla="*/ 1220165 w 2928396"/>
              <a:gd name="connsiteY12" fmla="*/ 2866590 h 2866590"/>
              <a:gd name="connsiteX13" fmla="*/ 488066 w 2928396"/>
              <a:gd name="connsiteY13" fmla="*/ 2866590 h 2866590"/>
              <a:gd name="connsiteX14" fmla="*/ 488066 w 2928396"/>
              <a:gd name="connsiteY14" fmla="*/ 2866590 h 2866590"/>
              <a:gd name="connsiteX15" fmla="*/ 285509 w 2928396"/>
              <a:gd name="connsiteY15" fmla="*/ 2866590 h 2866590"/>
              <a:gd name="connsiteX16" fmla="*/ 0 w 2928396"/>
              <a:gd name="connsiteY16" fmla="*/ 2581081 h 2866590"/>
              <a:gd name="connsiteX17" fmla="*/ 0 w 2928396"/>
              <a:gd name="connsiteY17" fmla="*/ 1867327 h 2866590"/>
              <a:gd name="connsiteX18" fmla="*/ 0 w 2928396"/>
              <a:gd name="connsiteY18" fmla="*/ 1439072 h 2866590"/>
              <a:gd name="connsiteX19" fmla="*/ 0 w 2928396"/>
              <a:gd name="connsiteY19" fmla="*/ 1439072 h 2866590"/>
              <a:gd name="connsiteX20" fmla="*/ 0 w 2928396"/>
              <a:gd name="connsiteY20" fmla="*/ 1439077 h 2866590"/>
              <a:gd name="connsiteX0" fmla="*/ 0 w 2928396"/>
              <a:gd name="connsiteY0" fmla="*/ 1770737 h 3198250"/>
              <a:gd name="connsiteX1" fmla="*/ 285509 w 2928396"/>
              <a:gd name="connsiteY1" fmla="*/ 1485228 h 3198250"/>
              <a:gd name="connsiteX2" fmla="*/ 904754 w 2928396"/>
              <a:gd name="connsiteY2" fmla="*/ 1508378 h 3198250"/>
              <a:gd name="connsiteX3" fmla="*/ 521125 w 2928396"/>
              <a:gd name="connsiteY3" fmla="*/ 0 h 3198250"/>
              <a:gd name="connsiteX4" fmla="*/ 1220165 w 2928396"/>
              <a:gd name="connsiteY4" fmla="*/ 1485228 h 3198250"/>
              <a:gd name="connsiteX5" fmla="*/ 2642887 w 2928396"/>
              <a:gd name="connsiteY5" fmla="*/ 1485228 h 3198250"/>
              <a:gd name="connsiteX6" fmla="*/ 2928396 w 2928396"/>
              <a:gd name="connsiteY6" fmla="*/ 1770737 h 3198250"/>
              <a:gd name="connsiteX7" fmla="*/ 2928396 w 2928396"/>
              <a:gd name="connsiteY7" fmla="*/ 1770732 h 3198250"/>
              <a:gd name="connsiteX8" fmla="*/ 2928396 w 2928396"/>
              <a:gd name="connsiteY8" fmla="*/ 1770732 h 3198250"/>
              <a:gd name="connsiteX9" fmla="*/ 2928396 w 2928396"/>
              <a:gd name="connsiteY9" fmla="*/ 2198987 h 3198250"/>
              <a:gd name="connsiteX10" fmla="*/ 2928396 w 2928396"/>
              <a:gd name="connsiteY10" fmla="*/ 2912741 h 3198250"/>
              <a:gd name="connsiteX11" fmla="*/ 2642887 w 2928396"/>
              <a:gd name="connsiteY11" fmla="*/ 3198250 h 3198250"/>
              <a:gd name="connsiteX12" fmla="*/ 1220165 w 2928396"/>
              <a:gd name="connsiteY12" fmla="*/ 3198250 h 3198250"/>
              <a:gd name="connsiteX13" fmla="*/ 488066 w 2928396"/>
              <a:gd name="connsiteY13" fmla="*/ 3198250 h 3198250"/>
              <a:gd name="connsiteX14" fmla="*/ 488066 w 2928396"/>
              <a:gd name="connsiteY14" fmla="*/ 3198250 h 3198250"/>
              <a:gd name="connsiteX15" fmla="*/ 285509 w 2928396"/>
              <a:gd name="connsiteY15" fmla="*/ 3198250 h 3198250"/>
              <a:gd name="connsiteX16" fmla="*/ 0 w 2928396"/>
              <a:gd name="connsiteY16" fmla="*/ 2912741 h 3198250"/>
              <a:gd name="connsiteX17" fmla="*/ 0 w 2928396"/>
              <a:gd name="connsiteY17" fmla="*/ 2198987 h 3198250"/>
              <a:gd name="connsiteX18" fmla="*/ 0 w 2928396"/>
              <a:gd name="connsiteY18" fmla="*/ 1770732 h 3198250"/>
              <a:gd name="connsiteX19" fmla="*/ 0 w 2928396"/>
              <a:gd name="connsiteY19" fmla="*/ 1770732 h 3198250"/>
              <a:gd name="connsiteX20" fmla="*/ 0 w 2928396"/>
              <a:gd name="connsiteY20" fmla="*/ 1770737 h 3198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928396" h="3198250">
                <a:moveTo>
                  <a:pt x="0" y="1770737"/>
                </a:moveTo>
                <a:cubicBezTo>
                  <a:pt x="0" y="1613055"/>
                  <a:pt x="127827" y="1485228"/>
                  <a:pt x="285509" y="1485228"/>
                </a:cubicBezTo>
                <a:lnTo>
                  <a:pt x="904754" y="1508378"/>
                </a:lnTo>
                <a:lnTo>
                  <a:pt x="521125" y="0"/>
                </a:lnTo>
                <a:lnTo>
                  <a:pt x="1220165" y="1485228"/>
                </a:lnTo>
                <a:lnTo>
                  <a:pt x="2642887" y="1485228"/>
                </a:lnTo>
                <a:cubicBezTo>
                  <a:pt x="2800569" y="1485228"/>
                  <a:pt x="2928396" y="1613055"/>
                  <a:pt x="2928396" y="1770737"/>
                </a:cubicBezTo>
                <a:lnTo>
                  <a:pt x="2928396" y="1770732"/>
                </a:lnTo>
                <a:lnTo>
                  <a:pt x="2928396" y="1770732"/>
                </a:lnTo>
                <a:lnTo>
                  <a:pt x="2928396" y="2198987"/>
                </a:lnTo>
                <a:lnTo>
                  <a:pt x="2928396" y="2912741"/>
                </a:lnTo>
                <a:cubicBezTo>
                  <a:pt x="2928396" y="3070423"/>
                  <a:pt x="2800569" y="3198250"/>
                  <a:pt x="2642887" y="3198250"/>
                </a:cubicBezTo>
                <a:lnTo>
                  <a:pt x="1220165" y="3198250"/>
                </a:lnTo>
                <a:lnTo>
                  <a:pt x="488066" y="3198250"/>
                </a:lnTo>
                <a:lnTo>
                  <a:pt x="488066" y="3198250"/>
                </a:lnTo>
                <a:lnTo>
                  <a:pt x="285509" y="3198250"/>
                </a:lnTo>
                <a:cubicBezTo>
                  <a:pt x="127827" y="3198250"/>
                  <a:pt x="0" y="3070423"/>
                  <a:pt x="0" y="2912741"/>
                </a:cubicBezTo>
                <a:lnTo>
                  <a:pt x="0" y="2198987"/>
                </a:lnTo>
                <a:lnTo>
                  <a:pt x="0" y="1770732"/>
                </a:lnTo>
                <a:lnTo>
                  <a:pt x="0" y="1770732"/>
                </a:lnTo>
                <a:lnTo>
                  <a:pt x="0" y="1770737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Google Shape;324;p34"/>
          <p:cNvSpPr txBox="1"/>
          <p:nvPr/>
        </p:nvSpPr>
        <p:spPr>
          <a:xfrm>
            <a:off x="7336211" y="1289074"/>
            <a:ext cx="2921257" cy="7358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504" rIns="0" bIns="0" anchor="t" anchorCtr="0">
            <a:noAutofit/>
          </a:bodyPr>
          <a:lstStyle/>
          <a:p>
            <a:pPr marL="8164" algn="ctr">
              <a:lnSpc>
                <a:spcPct val="116753"/>
              </a:lnSpc>
            </a:pPr>
            <a:r>
              <a:rPr lang="en-US" sz="2062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function that returns number of distinct values</a:t>
            </a:r>
            <a:endParaRPr sz="2062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9D6C56-88AF-44BC-7EDE-EE9A90B597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2055" y="4601326"/>
            <a:ext cx="3915321" cy="187668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E7311F0-AF13-5549-B4E7-BEBC2877D6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3016" y="5058589"/>
            <a:ext cx="2991267" cy="962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495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6A2D24-E81A-8241-8BE4-10C628CAA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-8171"/>
            <a:ext cx="9720072" cy="1499616"/>
          </a:xfrm>
        </p:spPr>
        <p:txBody>
          <a:bodyPr/>
          <a:lstStyle/>
          <a:p>
            <a:r>
              <a:rPr lang="en-US" dirty="0"/>
              <a:t>Your Turn #1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8623C7-1227-A04A-B096-498B1A18A5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25888" y="1502187"/>
            <a:ext cx="11140224" cy="3998652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- Open “05 – Group by and </a:t>
            </a:r>
            <a:r>
              <a:rPr lang="en-US" dirty="0" err="1"/>
              <a:t>Summarize.Rmd</a:t>
            </a:r>
            <a:r>
              <a:rPr lang="en-US" dirty="0"/>
              <a:t>”</a:t>
            </a:r>
          </a:p>
          <a:p>
            <a:r>
              <a:rPr lang="en-US" dirty="0"/>
              <a:t>- Run the setup chunk</a:t>
            </a:r>
          </a:p>
          <a:p>
            <a:r>
              <a:rPr lang="en-US" dirty="0"/>
              <a:t>- Fill-in gaps to calculate: </a:t>
            </a:r>
          </a:p>
          <a:p>
            <a:r>
              <a:rPr lang="en-US" dirty="0"/>
              <a:t>  a) Median Alkaline Phosphatase concentration</a:t>
            </a:r>
          </a:p>
          <a:p>
            <a:r>
              <a:rPr lang="en-US" dirty="0"/>
              <a:t>  b) Mean Calcium concentration</a:t>
            </a:r>
          </a:p>
          <a:p>
            <a:r>
              <a:rPr lang="en-US" dirty="0"/>
              <a:t>  c ) Interquartile range of Alkaline Phosphatase</a:t>
            </a:r>
          </a:p>
          <a:p>
            <a:r>
              <a:rPr lang="en-US" dirty="0"/>
              <a:t>  d ) Standard deviation of Calcium</a:t>
            </a:r>
          </a:p>
        </p:txBody>
      </p:sp>
    </p:spTree>
    <p:extLst>
      <p:ext uri="{BB962C8B-B14F-4D97-AF65-F5344CB8AC3E}">
        <p14:creationId xmlns:p14="http://schemas.microsoft.com/office/powerpoint/2010/main" val="18783159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1769" y="199102"/>
            <a:ext cx="8466829" cy="645979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682" y="1020403"/>
            <a:ext cx="3152173" cy="5373022"/>
          </a:xfrm>
          <a:prstGeom prst="rect">
            <a:avLst/>
          </a:prstGeom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Rectangle 4"/>
          <p:cNvSpPr/>
          <p:nvPr/>
        </p:nvSpPr>
        <p:spPr>
          <a:xfrm>
            <a:off x="4336026" y="1622323"/>
            <a:ext cx="1858297" cy="2920180"/>
          </a:xfrm>
          <a:prstGeom prst="rect">
            <a:avLst/>
          </a:prstGeom>
          <a:solidFill>
            <a:schemeClr val="dk1">
              <a:alpha val="52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rapezoid 5"/>
          <p:cNvSpPr/>
          <p:nvPr/>
        </p:nvSpPr>
        <p:spPr>
          <a:xfrm rot="5400000">
            <a:off x="2323261" y="2522364"/>
            <a:ext cx="5368414" cy="2373712"/>
          </a:xfrm>
          <a:custGeom>
            <a:avLst/>
            <a:gdLst>
              <a:gd name="connsiteX0" fmla="*/ 0 w 5368414"/>
              <a:gd name="connsiteY0" fmla="*/ 2373711 h 2373711"/>
              <a:gd name="connsiteX1" fmla="*/ 593428 w 5368414"/>
              <a:gd name="connsiteY1" fmla="*/ 0 h 2373711"/>
              <a:gd name="connsiteX2" fmla="*/ 4774986 w 5368414"/>
              <a:gd name="connsiteY2" fmla="*/ 0 h 2373711"/>
              <a:gd name="connsiteX3" fmla="*/ 5368414 w 5368414"/>
              <a:gd name="connsiteY3" fmla="*/ 2373711 h 2373711"/>
              <a:gd name="connsiteX4" fmla="*/ 0 w 5368414"/>
              <a:gd name="connsiteY4" fmla="*/ 2373711 h 2373711"/>
              <a:gd name="connsiteX0" fmla="*/ 0 w 5368414"/>
              <a:gd name="connsiteY0" fmla="*/ 2373712 h 2373712"/>
              <a:gd name="connsiteX1" fmla="*/ 593428 w 5368414"/>
              <a:gd name="connsiteY1" fmla="*/ 1 h 2373712"/>
              <a:gd name="connsiteX2" fmla="*/ 3498638 w 5368414"/>
              <a:gd name="connsiteY2" fmla="*/ 0 h 2373712"/>
              <a:gd name="connsiteX3" fmla="*/ 5368414 w 5368414"/>
              <a:gd name="connsiteY3" fmla="*/ 2373712 h 2373712"/>
              <a:gd name="connsiteX4" fmla="*/ 0 w 5368414"/>
              <a:gd name="connsiteY4" fmla="*/ 2373712 h 2373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68414" h="2373712">
                <a:moveTo>
                  <a:pt x="0" y="2373712"/>
                </a:moveTo>
                <a:lnTo>
                  <a:pt x="593428" y="1"/>
                </a:lnTo>
                <a:lnTo>
                  <a:pt x="3498638" y="0"/>
                </a:lnTo>
                <a:lnTo>
                  <a:pt x="5368414" y="2373712"/>
                </a:lnTo>
                <a:lnTo>
                  <a:pt x="0" y="2373712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1280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2"/>
          <p:cNvSpPr txBox="1"/>
          <p:nvPr/>
        </p:nvSpPr>
        <p:spPr>
          <a:xfrm>
            <a:off x="1072055" y="1745910"/>
            <a:ext cx="6159054" cy="22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/>
          <a:p>
            <a:pPr marL="464003" indent="-457200">
              <a:buFont typeface="Arial" charset="0"/>
              <a:buChar char="•"/>
            </a:pPr>
            <a:endParaRPr lang="en-US" sz="2800" dirty="0">
              <a:latin typeface="Calibri"/>
              <a:ea typeface="Calibri"/>
              <a:cs typeface="Calibri"/>
              <a:sym typeface="Calibri"/>
            </a:endParaRPr>
          </a:p>
          <a:p>
            <a:pPr marL="464003" indent="-457200">
              <a:buFont typeface="Arial" charset="0"/>
              <a:buChar char="•"/>
            </a:pPr>
            <a:r>
              <a:rPr lang="en-US" sz="2800" dirty="0">
                <a:latin typeface="Calibri"/>
                <a:ea typeface="Calibri"/>
                <a:cs typeface="Calibri"/>
                <a:sym typeface="Calibri"/>
              </a:rPr>
              <a:t>Minimum and maximum values</a:t>
            </a:r>
            <a:br>
              <a:rPr lang="en-US" sz="2800" dirty="0">
                <a:latin typeface="Calibri"/>
                <a:ea typeface="Calibri"/>
                <a:cs typeface="Calibri"/>
                <a:sym typeface="Calibri"/>
              </a:rPr>
            </a:br>
            <a:endParaRPr lang="en-US" sz="2800" dirty="0">
              <a:latin typeface="Calibri"/>
              <a:ea typeface="Calibri"/>
              <a:cs typeface="Calibri"/>
              <a:sym typeface="Calibri"/>
            </a:endParaRPr>
          </a:p>
          <a:p>
            <a:pPr marL="464003" indent="-457200">
              <a:buFont typeface="Arial" charset="0"/>
              <a:buChar char="•"/>
            </a:pPr>
            <a:r>
              <a:rPr lang="en-US" sz="2800" dirty="0">
                <a:latin typeface="Calibri"/>
                <a:ea typeface="Calibri"/>
                <a:cs typeface="Calibri"/>
                <a:sym typeface="Calibri"/>
              </a:rPr>
              <a:t>Calculate the center 95</a:t>
            </a:r>
            <a:r>
              <a:rPr lang="en-US" sz="2800" baseline="30000" dirty="0">
                <a:latin typeface="Calibri"/>
                <a:ea typeface="Calibri"/>
                <a:cs typeface="Calibri"/>
                <a:sym typeface="Calibri"/>
              </a:rPr>
              <a:t>th</a:t>
            </a:r>
            <a:r>
              <a:rPr lang="en-US" sz="2800" dirty="0">
                <a:latin typeface="Calibri"/>
                <a:ea typeface="Calibri"/>
                <a:cs typeface="Calibri"/>
                <a:sym typeface="Calibri"/>
              </a:rPr>
              <a:t> percentile range</a:t>
            </a:r>
          </a:p>
          <a:p>
            <a:pPr marL="464003" indent="-457200">
              <a:buFont typeface="Arial" charset="0"/>
              <a:buChar char="•"/>
            </a:pPr>
            <a:endParaRPr lang="en-US" sz="2800" dirty="0">
              <a:latin typeface="Calibri"/>
              <a:ea typeface="Calibri"/>
              <a:cs typeface="Calibri"/>
              <a:sym typeface="Calibri"/>
            </a:endParaRPr>
          </a:p>
          <a:p>
            <a:pPr marL="464003" indent="-457200">
              <a:buFont typeface="Arial" charset="0"/>
              <a:buChar char="•"/>
            </a:pPr>
            <a:r>
              <a:rPr lang="en-US" sz="2800" dirty="0">
                <a:latin typeface="Calibri"/>
                <a:ea typeface="Calibri"/>
                <a:cs typeface="Calibri"/>
                <a:sym typeface="Calibri"/>
              </a:rPr>
              <a:t>Calculate the variance</a:t>
            </a:r>
          </a:p>
          <a:p>
            <a:pPr marL="464003" indent="-457200">
              <a:buFont typeface="Arial" charset="0"/>
              <a:buChar char="•"/>
            </a:pPr>
            <a:endParaRPr lang="en-US" sz="2800" dirty="0">
              <a:latin typeface="Calibri"/>
              <a:ea typeface="Calibri"/>
              <a:cs typeface="Calibri"/>
              <a:sym typeface="Calibri"/>
            </a:endParaRPr>
          </a:p>
          <a:p>
            <a:pPr marL="464003" indent="-457200">
              <a:buFont typeface="Arial" charset="0"/>
              <a:buChar char="•"/>
            </a:pPr>
            <a:r>
              <a:rPr lang="en-US" sz="2800" dirty="0">
                <a:latin typeface="Calibri"/>
                <a:ea typeface="Calibri"/>
                <a:cs typeface="Calibri"/>
                <a:sym typeface="Calibri"/>
              </a:rPr>
              <a:t>Calculate the coefficient of variation</a:t>
            </a:r>
          </a:p>
        </p:txBody>
      </p:sp>
      <p:sp>
        <p:nvSpPr>
          <p:cNvPr id="15" name="Google Shape;46;p7"/>
          <p:cNvSpPr>
            <a:spLocks noChangeAspect="1"/>
          </p:cNvSpPr>
          <p:nvPr/>
        </p:nvSpPr>
        <p:spPr>
          <a:xfrm>
            <a:off x="11152671" y="5805616"/>
            <a:ext cx="776274" cy="83567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26" name="TextBox 25"/>
          <p:cNvSpPr txBox="1"/>
          <p:nvPr/>
        </p:nvSpPr>
        <p:spPr>
          <a:xfrm>
            <a:off x="879065" y="766937"/>
            <a:ext cx="482029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latin typeface="+mj-lt"/>
                <a:sym typeface="Calibri"/>
              </a:rPr>
              <a:t>summarize() examples</a:t>
            </a:r>
            <a:endParaRPr lang="en-US" sz="5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983964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856A2D24-E81A-8241-8BE4-10C628CAAA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Turn #2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0F8623C7-1227-A04A-B096-498B1A18A5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u="sng" dirty="0"/>
              <a:t>Consider:</a:t>
            </a:r>
          </a:p>
          <a:p>
            <a:pPr marL="0" indent="0">
              <a:buNone/>
            </a:pPr>
            <a:r>
              <a:rPr lang="en-US" dirty="0"/>
              <a:t>How would you calculate the median Alkaline Phosphatase concentration in Men vs. Women?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8000" y="5194300"/>
            <a:ext cx="2692400" cy="149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8997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69A81-EACE-CA4A-8F32-2988B1716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dirty="0" err="1">
                <a:solidFill>
                  <a:schemeClr val="tx1"/>
                </a:solidFill>
              </a:rPr>
              <a:t>group_by</a:t>
            </a:r>
            <a:r>
              <a:rPr lang="en-US" sz="5400" dirty="0">
                <a:solidFill>
                  <a:schemeClr val="tx1"/>
                </a:solidFill>
              </a:rPr>
              <a:t>()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80471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oogle Shape;154;p18"/>
          <p:cNvGraphicFramePr/>
          <p:nvPr/>
        </p:nvGraphicFramePr>
        <p:xfrm>
          <a:off x="1629651" y="2861916"/>
          <a:ext cx="3622445" cy="269025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7245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53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920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204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7C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908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DB4E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908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DB4E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" name="Right Arrow 3"/>
          <p:cNvSpPr/>
          <p:nvPr/>
        </p:nvSpPr>
        <p:spPr>
          <a:xfrm>
            <a:off x="5811233" y="2941197"/>
            <a:ext cx="822960" cy="3048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Google Shape;154;p18"/>
          <p:cNvGraphicFramePr/>
          <p:nvPr/>
        </p:nvGraphicFramePr>
        <p:xfrm>
          <a:off x="7218468" y="2552806"/>
          <a:ext cx="3622445" cy="1152966"/>
        </p:xfrm>
        <a:graphic>
          <a:graphicData uri="http://schemas.openxmlformats.org/drawingml/2006/table">
            <a:tbl>
              <a:tblPr firstRow="1" bandRow="1">
                <a:noFill/>
                <a:effectLst>
                  <a:outerShdw blurRad="50800" dist="533400" dir="2700000" algn="tl" rotWithShape="0">
                    <a:prstClr val="black">
                      <a:alpha val="40000"/>
                    </a:prstClr>
                  </a:outerShdw>
                </a:effectLst>
              </a:tblPr>
              <a:tblGrid>
                <a:gridCol w="7245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53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920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204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7C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908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908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951213" y="686765"/>
            <a:ext cx="262898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err="1">
                <a:latin typeface="+mj-lt"/>
                <a:sym typeface="Calibri"/>
              </a:rPr>
              <a:t>group_by</a:t>
            </a:r>
            <a:r>
              <a:rPr lang="en-US" sz="5400" dirty="0">
                <a:latin typeface="Calibri"/>
                <a:sym typeface="Calibri"/>
              </a:rPr>
              <a:t>()</a:t>
            </a:r>
            <a:endParaRPr lang="en-US" dirty="0"/>
          </a:p>
        </p:txBody>
      </p:sp>
      <p:sp>
        <p:nvSpPr>
          <p:cNvPr id="8" name="Google Shape;46;p7"/>
          <p:cNvSpPr>
            <a:spLocks noChangeAspect="1"/>
          </p:cNvSpPr>
          <p:nvPr/>
        </p:nvSpPr>
        <p:spPr>
          <a:xfrm>
            <a:off x="11152671" y="5805616"/>
            <a:ext cx="776274" cy="83567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graphicFrame>
        <p:nvGraphicFramePr>
          <p:cNvPr id="9" name="Google Shape;154;p18"/>
          <p:cNvGraphicFramePr/>
          <p:nvPr/>
        </p:nvGraphicFramePr>
        <p:xfrm>
          <a:off x="7510605" y="3129289"/>
          <a:ext cx="3622445" cy="1152966"/>
        </p:xfrm>
        <a:graphic>
          <a:graphicData uri="http://schemas.openxmlformats.org/drawingml/2006/table">
            <a:tbl>
              <a:tblPr firstRow="1" bandRow="1">
                <a:noFill/>
                <a:effectLst>
                  <a:outerShdw blurRad="50800" dist="533400" dir="2700000" algn="tl" rotWithShape="0">
                    <a:prstClr val="black">
                      <a:alpha val="40000"/>
                    </a:prstClr>
                  </a:outerShdw>
                </a:effectLst>
              </a:tblPr>
              <a:tblGrid>
                <a:gridCol w="7245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53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920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204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7C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0" name="Google Shape;154;p18"/>
          <p:cNvGraphicFramePr/>
          <p:nvPr/>
        </p:nvGraphicFramePr>
        <p:xfrm>
          <a:off x="7802743" y="3705772"/>
          <a:ext cx="3622445" cy="1152966"/>
        </p:xfrm>
        <a:graphic>
          <a:graphicData uri="http://schemas.openxmlformats.org/drawingml/2006/table">
            <a:tbl>
              <a:tblPr firstRow="1" bandRow="1">
                <a:noFill/>
                <a:effectLst>
                  <a:outerShdw blurRad="50800" dist="533400" dir="2700000" algn="tl" rotWithShape="0">
                    <a:prstClr val="black">
                      <a:alpha val="40000"/>
                    </a:prstClr>
                  </a:outerShdw>
                </a:effectLst>
              </a:tblPr>
              <a:tblGrid>
                <a:gridCol w="7245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53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920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204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7C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DB4E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DB4E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60996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72054" y="712657"/>
            <a:ext cx="262898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err="1">
                <a:latin typeface="+mj-lt"/>
                <a:sym typeface="Calibri"/>
              </a:rPr>
              <a:t>group_by</a:t>
            </a:r>
            <a:r>
              <a:rPr lang="en-US" sz="5400" dirty="0">
                <a:latin typeface="Calibri"/>
                <a:sym typeface="Calibri"/>
              </a:rPr>
              <a:t>()</a:t>
            </a:r>
            <a:endParaRPr lang="en-US" dirty="0"/>
          </a:p>
        </p:txBody>
      </p:sp>
      <p:sp>
        <p:nvSpPr>
          <p:cNvPr id="5" name="Google Shape;131;p17"/>
          <p:cNvSpPr/>
          <p:nvPr/>
        </p:nvSpPr>
        <p:spPr>
          <a:xfrm>
            <a:off x="1072055" y="2645979"/>
            <a:ext cx="10762593" cy="1497972"/>
          </a:xfrm>
          <a:custGeom>
            <a:avLst/>
            <a:gdLst/>
            <a:ahLst/>
            <a:cxnLst/>
            <a:rect l="l" t="t" r="r" b="b"/>
            <a:pathLst>
              <a:path w="14544040" h="1333500" extrusionOk="0">
                <a:moveTo>
                  <a:pt x="0" y="0"/>
                </a:moveTo>
                <a:lnTo>
                  <a:pt x="14543737" y="0"/>
                </a:lnTo>
                <a:lnTo>
                  <a:pt x="14543737" y="1333348"/>
                </a:lnTo>
                <a:lnTo>
                  <a:pt x="0" y="1333348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6" name="Rectangle 5"/>
          <p:cNvSpPr/>
          <p:nvPr/>
        </p:nvSpPr>
        <p:spPr>
          <a:xfrm>
            <a:off x="1760075" y="2704322"/>
            <a:ext cx="842445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biochem</a:t>
            </a:r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%&gt;%</a:t>
            </a:r>
          </a:p>
          <a:p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</a:t>
            </a:r>
            <a:r>
              <a:rPr lang="en-US" sz="32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group_by</a:t>
            </a:r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(</a:t>
            </a:r>
            <a:r>
              <a:rPr lang="en-US" sz="3200" dirty="0">
                <a:solidFill>
                  <a:srgbClr val="538DD5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variable</a:t>
            </a:r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</a:t>
            </a:r>
            <a:endParaRPr lang="en-US" dirty="0"/>
          </a:p>
        </p:txBody>
      </p:sp>
      <p:sp>
        <p:nvSpPr>
          <p:cNvPr id="8" name="Google Shape;137;p17"/>
          <p:cNvSpPr/>
          <p:nvPr/>
        </p:nvSpPr>
        <p:spPr>
          <a:xfrm>
            <a:off x="3055666" y="3774494"/>
            <a:ext cx="3135583" cy="2033420"/>
          </a:xfrm>
          <a:custGeom>
            <a:avLst/>
            <a:gdLst>
              <a:gd name="connsiteX0" fmla="*/ 0 w 2183801"/>
              <a:gd name="connsiteY0" fmla="*/ 263730 h 1582350"/>
              <a:gd name="connsiteX1" fmla="*/ 263730 w 2183801"/>
              <a:gd name="connsiteY1" fmla="*/ 0 h 1582350"/>
              <a:gd name="connsiteX2" fmla="*/ 363967 w 2183801"/>
              <a:gd name="connsiteY2" fmla="*/ 0 h 1582350"/>
              <a:gd name="connsiteX3" fmla="*/ 27341 w 2183801"/>
              <a:gd name="connsiteY3" fmla="*/ -668416 h 1582350"/>
              <a:gd name="connsiteX4" fmla="*/ 909917 w 2183801"/>
              <a:gd name="connsiteY4" fmla="*/ 0 h 1582350"/>
              <a:gd name="connsiteX5" fmla="*/ 1920071 w 2183801"/>
              <a:gd name="connsiteY5" fmla="*/ 0 h 1582350"/>
              <a:gd name="connsiteX6" fmla="*/ 2183801 w 2183801"/>
              <a:gd name="connsiteY6" fmla="*/ 263730 h 1582350"/>
              <a:gd name="connsiteX7" fmla="*/ 2183801 w 2183801"/>
              <a:gd name="connsiteY7" fmla="*/ 263725 h 1582350"/>
              <a:gd name="connsiteX8" fmla="*/ 2183801 w 2183801"/>
              <a:gd name="connsiteY8" fmla="*/ 263725 h 1582350"/>
              <a:gd name="connsiteX9" fmla="*/ 2183801 w 2183801"/>
              <a:gd name="connsiteY9" fmla="*/ 659313 h 1582350"/>
              <a:gd name="connsiteX10" fmla="*/ 2183801 w 2183801"/>
              <a:gd name="connsiteY10" fmla="*/ 1318620 h 1582350"/>
              <a:gd name="connsiteX11" fmla="*/ 1920071 w 2183801"/>
              <a:gd name="connsiteY11" fmla="*/ 1582350 h 1582350"/>
              <a:gd name="connsiteX12" fmla="*/ 909917 w 2183801"/>
              <a:gd name="connsiteY12" fmla="*/ 1582350 h 1582350"/>
              <a:gd name="connsiteX13" fmla="*/ 363967 w 2183801"/>
              <a:gd name="connsiteY13" fmla="*/ 1582350 h 1582350"/>
              <a:gd name="connsiteX14" fmla="*/ 363967 w 2183801"/>
              <a:gd name="connsiteY14" fmla="*/ 1582350 h 1582350"/>
              <a:gd name="connsiteX15" fmla="*/ 263730 w 2183801"/>
              <a:gd name="connsiteY15" fmla="*/ 1582350 h 1582350"/>
              <a:gd name="connsiteX16" fmla="*/ 0 w 2183801"/>
              <a:gd name="connsiteY16" fmla="*/ 1318620 h 1582350"/>
              <a:gd name="connsiteX17" fmla="*/ 0 w 2183801"/>
              <a:gd name="connsiteY17" fmla="*/ 659313 h 1582350"/>
              <a:gd name="connsiteX18" fmla="*/ 0 w 2183801"/>
              <a:gd name="connsiteY18" fmla="*/ 263725 h 1582350"/>
              <a:gd name="connsiteX19" fmla="*/ 0 w 2183801"/>
              <a:gd name="connsiteY19" fmla="*/ 263725 h 1582350"/>
              <a:gd name="connsiteX20" fmla="*/ 0 w 2183801"/>
              <a:gd name="connsiteY20" fmla="*/ 263730 h 1582350"/>
              <a:gd name="connsiteX0" fmla="*/ 0 w 2183801"/>
              <a:gd name="connsiteY0" fmla="*/ 932146 h 2250766"/>
              <a:gd name="connsiteX1" fmla="*/ 263730 w 2183801"/>
              <a:gd name="connsiteY1" fmla="*/ 668416 h 2250766"/>
              <a:gd name="connsiteX2" fmla="*/ 536687 w 2183801"/>
              <a:gd name="connsiteY2" fmla="*/ 668416 h 2250766"/>
              <a:gd name="connsiteX3" fmla="*/ 27341 w 2183801"/>
              <a:gd name="connsiteY3" fmla="*/ 0 h 2250766"/>
              <a:gd name="connsiteX4" fmla="*/ 909917 w 2183801"/>
              <a:gd name="connsiteY4" fmla="*/ 668416 h 2250766"/>
              <a:gd name="connsiteX5" fmla="*/ 1920071 w 2183801"/>
              <a:gd name="connsiteY5" fmla="*/ 668416 h 2250766"/>
              <a:gd name="connsiteX6" fmla="*/ 2183801 w 2183801"/>
              <a:gd name="connsiteY6" fmla="*/ 932146 h 2250766"/>
              <a:gd name="connsiteX7" fmla="*/ 2183801 w 2183801"/>
              <a:gd name="connsiteY7" fmla="*/ 932141 h 2250766"/>
              <a:gd name="connsiteX8" fmla="*/ 2183801 w 2183801"/>
              <a:gd name="connsiteY8" fmla="*/ 932141 h 2250766"/>
              <a:gd name="connsiteX9" fmla="*/ 2183801 w 2183801"/>
              <a:gd name="connsiteY9" fmla="*/ 1327729 h 2250766"/>
              <a:gd name="connsiteX10" fmla="*/ 2183801 w 2183801"/>
              <a:gd name="connsiteY10" fmla="*/ 1987036 h 2250766"/>
              <a:gd name="connsiteX11" fmla="*/ 1920071 w 2183801"/>
              <a:gd name="connsiteY11" fmla="*/ 2250766 h 2250766"/>
              <a:gd name="connsiteX12" fmla="*/ 909917 w 2183801"/>
              <a:gd name="connsiteY12" fmla="*/ 2250766 h 2250766"/>
              <a:gd name="connsiteX13" fmla="*/ 363967 w 2183801"/>
              <a:gd name="connsiteY13" fmla="*/ 2250766 h 2250766"/>
              <a:gd name="connsiteX14" fmla="*/ 363967 w 2183801"/>
              <a:gd name="connsiteY14" fmla="*/ 2250766 h 2250766"/>
              <a:gd name="connsiteX15" fmla="*/ 263730 w 2183801"/>
              <a:gd name="connsiteY15" fmla="*/ 2250766 h 2250766"/>
              <a:gd name="connsiteX16" fmla="*/ 0 w 2183801"/>
              <a:gd name="connsiteY16" fmla="*/ 1987036 h 2250766"/>
              <a:gd name="connsiteX17" fmla="*/ 0 w 2183801"/>
              <a:gd name="connsiteY17" fmla="*/ 1327729 h 2250766"/>
              <a:gd name="connsiteX18" fmla="*/ 0 w 2183801"/>
              <a:gd name="connsiteY18" fmla="*/ 932141 h 2250766"/>
              <a:gd name="connsiteX19" fmla="*/ 0 w 2183801"/>
              <a:gd name="connsiteY19" fmla="*/ 932141 h 2250766"/>
              <a:gd name="connsiteX20" fmla="*/ 0 w 2183801"/>
              <a:gd name="connsiteY20" fmla="*/ 932146 h 2250766"/>
              <a:gd name="connsiteX0" fmla="*/ 0 w 2423251"/>
              <a:gd name="connsiteY0" fmla="*/ 954460 h 2273080"/>
              <a:gd name="connsiteX1" fmla="*/ 263730 w 2423251"/>
              <a:gd name="connsiteY1" fmla="*/ 690730 h 2273080"/>
              <a:gd name="connsiteX2" fmla="*/ 536687 w 2423251"/>
              <a:gd name="connsiteY2" fmla="*/ 690730 h 2273080"/>
              <a:gd name="connsiteX3" fmla="*/ 2423251 w 2423251"/>
              <a:gd name="connsiteY3" fmla="*/ 0 h 2273080"/>
              <a:gd name="connsiteX4" fmla="*/ 909917 w 2423251"/>
              <a:gd name="connsiteY4" fmla="*/ 690730 h 2273080"/>
              <a:gd name="connsiteX5" fmla="*/ 1920071 w 2423251"/>
              <a:gd name="connsiteY5" fmla="*/ 690730 h 2273080"/>
              <a:gd name="connsiteX6" fmla="*/ 2183801 w 2423251"/>
              <a:gd name="connsiteY6" fmla="*/ 954460 h 2273080"/>
              <a:gd name="connsiteX7" fmla="*/ 2183801 w 2423251"/>
              <a:gd name="connsiteY7" fmla="*/ 954455 h 2273080"/>
              <a:gd name="connsiteX8" fmla="*/ 2183801 w 2423251"/>
              <a:gd name="connsiteY8" fmla="*/ 954455 h 2273080"/>
              <a:gd name="connsiteX9" fmla="*/ 2183801 w 2423251"/>
              <a:gd name="connsiteY9" fmla="*/ 1350043 h 2273080"/>
              <a:gd name="connsiteX10" fmla="*/ 2183801 w 2423251"/>
              <a:gd name="connsiteY10" fmla="*/ 2009350 h 2273080"/>
              <a:gd name="connsiteX11" fmla="*/ 1920071 w 2423251"/>
              <a:gd name="connsiteY11" fmla="*/ 2273080 h 2273080"/>
              <a:gd name="connsiteX12" fmla="*/ 909917 w 2423251"/>
              <a:gd name="connsiteY12" fmla="*/ 2273080 h 2273080"/>
              <a:gd name="connsiteX13" fmla="*/ 363967 w 2423251"/>
              <a:gd name="connsiteY13" fmla="*/ 2273080 h 2273080"/>
              <a:gd name="connsiteX14" fmla="*/ 363967 w 2423251"/>
              <a:gd name="connsiteY14" fmla="*/ 2273080 h 2273080"/>
              <a:gd name="connsiteX15" fmla="*/ 263730 w 2423251"/>
              <a:gd name="connsiteY15" fmla="*/ 2273080 h 2273080"/>
              <a:gd name="connsiteX16" fmla="*/ 0 w 2423251"/>
              <a:gd name="connsiteY16" fmla="*/ 2009350 h 2273080"/>
              <a:gd name="connsiteX17" fmla="*/ 0 w 2423251"/>
              <a:gd name="connsiteY17" fmla="*/ 1350043 h 2273080"/>
              <a:gd name="connsiteX18" fmla="*/ 0 w 2423251"/>
              <a:gd name="connsiteY18" fmla="*/ 954455 h 2273080"/>
              <a:gd name="connsiteX19" fmla="*/ 0 w 2423251"/>
              <a:gd name="connsiteY19" fmla="*/ 954455 h 2273080"/>
              <a:gd name="connsiteX20" fmla="*/ 0 w 2423251"/>
              <a:gd name="connsiteY20" fmla="*/ 954460 h 2273080"/>
              <a:gd name="connsiteX0" fmla="*/ 0 w 2423251"/>
              <a:gd name="connsiteY0" fmla="*/ 954460 h 2273080"/>
              <a:gd name="connsiteX1" fmla="*/ 263730 w 2423251"/>
              <a:gd name="connsiteY1" fmla="*/ 690730 h 2273080"/>
              <a:gd name="connsiteX2" fmla="*/ 536687 w 2423251"/>
              <a:gd name="connsiteY2" fmla="*/ 690730 h 2273080"/>
              <a:gd name="connsiteX3" fmla="*/ 2423251 w 2423251"/>
              <a:gd name="connsiteY3" fmla="*/ 0 h 2273080"/>
              <a:gd name="connsiteX4" fmla="*/ 1478117 w 2423251"/>
              <a:gd name="connsiteY4" fmla="*/ 701888 h 2273080"/>
              <a:gd name="connsiteX5" fmla="*/ 1920071 w 2423251"/>
              <a:gd name="connsiteY5" fmla="*/ 690730 h 2273080"/>
              <a:gd name="connsiteX6" fmla="*/ 2183801 w 2423251"/>
              <a:gd name="connsiteY6" fmla="*/ 954460 h 2273080"/>
              <a:gd name="connsiteX7" fmla="*/ 2183801 w 2423251"/>
              <a:gd name="connsiteY7" fmla="*/ 954455 h 2273080"/>
              <a:gd name="connsiteX8" fmla="*/ 2183801 w 2423251"/>
              <a:gd name="connsiteY8" fmla="*/ 954455 h 2273080"/>
              <a:gd name="connsiteX9" fmla="*/ 2183801 w 2423251"/>
              <a:gd name="connsiteY9" fmla="*/ 1350043 h 2273080"/>
              <a:gd name="connsiteX10" fmla="*/ 2183801 w 2423251"/>
              <a:gd name="connsiteY10" fmla="*/ 2009350 h 2273080"/>
              <a:gd name="connsiteX11" fmla="*/ 1920071 w 2423251"/>
              <a:gd name="connsiteY11" fmla="*/ 2273080 h 2273080"/>
              <a:gd name="connsiteX12" fmla="*/ 909917 w 2423251"/>
              <a:gd name="connsiteY12" fmla="*/ 2273080 h 2273080"/>
              <a:gd name="connsiteX13" fmla="*/ 363967 w 2423251"/>
              <a:gd name="connsiteY13" fmla="*/ 2273080 h 2273080"/>
              <a:gd name="connsiteX14" fmla="*/ 363967 w 2423251"/>
              <a:gd name="connsiteY14" fmla="*/ 2273080 h 2273080"/>
              <a:gd name="connsiteX15" fmla="*/ 263730 w 2423251"/>
              <a:gd name="connsiteY15" fmla="*/ 2273080 h 2273080"/>
              <a:gd name="connsiteX16" fmla="*/ 0 w 2423251"/>
              <a:gd name="connsiteY16" fmla="*/ 2009350 h 2273080"/>
              <a:gd name="connsiteX17" fmla="*/ 0 w 2423251"/>
              <a:gd name="connsiteY17" fmla="*/ 1350043 h 2273080"/>
              <a:gd name="connsiteX18" fmla="*/ 0 w 2423251"/>
              <a:gd name="connsiteY18" fmla="*/ 954455 h 2273080"/>
              <a:gd name="connsiteX19" fmla="*/ 0 w 2423251"/>
              <a:gd name="connsiteY19" fmla="*/ 954455 h 2273080"/>
              <a:gd name="connsiteX20" fmla="*/ 0 w 2423251"/>
              <a:gd name="connsiteY20" fmla="*/ 954460 h 2273080"/>
              <a:gd name="connsiteX0" fmla="*/ 0 w 2423251"/>
              <a:gd name="connsiteY0" fmla="*/ 954460 h 2273080"/>
              <a:gd name="connsiteX1" fmla="*/ 263730 w 2423251"/>
              <a:gd name="connsiteY1" fmla="*/ 690730 h 2273080"/>
              <a:gd name="connsiteX2" fmla="*/ 1209057 w 2423251"/>
              <a:gd name="connsiteY2" fmla="*/ 668416 h 2273080"/>
              <a:gd name="connsiteX3" fmla="*/ 2423251 w 2423251"/>
              <a:gd name="connsiteY3" fmla="*/ 0 h 2273080"/>
              <a:gd name="connsiteX4" fmla="*/ 1478117 w 2423251"/>
              <a:gd name="connsiteY4" fmla="*/ 701888 h 2273080"/>
              <a:gd name="connsiteX5" fmla="*/ 1920071 w 2423251"/>
              <a:gd name="connsiteY5" fmla="*/ 690730 h 2273080"/>
              <a:gd name="connsiteX6" fmla="*/ 2183801 w 2423251"/>
              <a:gd name="connsiteY6" fmla="*/ 954460 h 2273080"/>
              <a:gd name="connsiteX7" fmla="*/ 2183801 w 2423251"/>
              <a:gd name="connsiteY7" fmla="*/ 954455 h 2273080"/>
              <a:gd name="connsiteX8" fmla="*/ 2183801 w 2423251"/>
              <a:gd name="connsiteY8" fmla="*/ 954455 h 2273080"/>
              <a:gd name="connsiteX9" fmla="*/ 2183801 w 2423251"/>
              <a:gd name="connsiteY9" fmla="*/ 1350043 h 2273080"/>
              <a:gd name="connsiteX10" fmla="*/ 2183801 w 2423251"/>
              <a:gd name="connsiteY10" fmla="*/ 2009350 h 2273080"/>
              <a:gd name="connsiteX11" fmla="*/ 1920071 w 2423251"/>
              <a:gd name="connsiteY11" fmla="*/ 2273080 h 2273080"/>
              <a:gd name="connsiteX12" fmla="*/ 909917 w 2423251"/>
              <a:gd name="connsiteY12" fmla="*/ 2273080 h 2273080"/>
              <a:gd name="connsiteX13" fmla="*/ 363967 w 2423251"/>
              <a:gd name="connsiteY13" fmla="*/ 2273080 h 2273080"/>
              <a:gd name="connsiteX14" fmla="*/ 363967 w 2423251"/>
              <a:gd name="connsiteY14" fmla="*/ 2273080 h 2273080"/>
              <a:gd name="connsiteX15" fmla="*/ 263730 w 2423251"/>
              <a:gd name="connsiteY15" fmla="*/ 2273080 h 2273080"/>
              <a:gd name="connsiteX16" fmla="*/ 0 w 2423251"/>
              <a:gd name="connsiteY16" fmla="*/ 2009350 h 2273080"/>
              <a:gd name="connsiteX17" fmla="*/ 0 w 2423251"/>
              <a:gd name="connsiteY17" fmla="*/ 1350043 h 2273080"/>
              <a:gd name="connsiteX18" fmla="*/ 0 w 2423251"/>
              <a:gd name="connsiteY18" fmla="*/ 954455 h 2273080"/>
              <a:gd name="connsiteX19" fmla="*/ 0 w 2423251"/>
              <a:gd name="connsiteY19" fmla="*/ 954455 h 2273080"/>
              <a:gd name="connsiteX20" fmla="*/ 0 w 2423251"/>
              <a:gd name="connsiteY20" fmla="*/ 954460 h 2273080"/>
              <a:gd name="connsiteX0" fmla="*/ 0 w 2183801"/>
              <a:gd name="connsiteY0" fmla="*/ 1046506 h 2365126"/>
              <a:gd name="connsiteX1" fmla="*/ 263730 w 2183801"/>
              <a:gd name="connsiteY1" fmla="*/ 782776 h 2365126"/>
              <a:gd name="connsiteX2" fmla="*/ 1209057 w 2183801"/>
              <a:gd name="connsiteY2" fmla="*/ 760462 h 2365126"/>
              <a:gd name="connsiteX3" fmla="*/ 1961588 w 2183801"/>
              <a:gd name="connsiteY3" fmla="*/ 0 h 2365126"/>
              <a:gd name="connsiteX4" fmla="*/ 1478117 w 2183801"/>
              <a:gd name="connsiteY4" fmla="*/ 793934 h 2365126"/>
              <a:gd name="connsiteX5" fmla="*/ 1920071 w 2183801"/>
              <a:gd name="connsiteY5" fmla="*/ 782776 h 2365126"/>
              <a:gd name="connsiteX6" fmla="*/ 2183801 w 2183801"/>
              <a:gd name="connsiteY6" fmla="*/ 1046506 h 2365126"/>
              <a:gd name="connsiteX7" fmla="*/ 2183801 w 2183801"/>
              <a:gd name="connsiteY7" fmla="*/ 1046501 h 2365126"/>
              <a:gd name="connsiteX8" fmla="*/ 2183801 w 2183801"/>
              <a:gd name="connsiteY8" fmla="*/ 1046501 h 2365126"/>
              <a:gd name="connsiteX9" fmla="*/ 2183801 w 2183801"/>
              <a:gd name="connsiteY9" fmla="*/ 1442089 h 2365126"/>
              <a:gd name="connsiteX10" fmla="*/ 2183801 w 2183801"/>
              <a:gd name="connsiteY10" fmla="*/ 2101396 h 2365126"/>
              <a:gd name="connsiteX11" fmla="*/ 1920071 w 2183801"/>
              <a:gd name="connsiteY11" fmla="*/ 2365126 h 2365126"/>
              <a:gd name="connsiteX12" fmla="*/ 909917 w 2183801"/>
              <a:gd name="connsiteY12" fmla="*/ 2365126 h 2365126"/>
              <a:gd name="connsiteX13" fmla="*/ 363967 w 2183801"/>
              <a:gd name="connsiteY13" fmla="*/ 2365126 h 2365126"/>
              <a:gd name="connsiteX14" fmla="*/ 363967 w 2183801"/>
              <a:gd name="connsiteY14" fmla="*/ 2365126 h 2365126"/>
              <a:gd name="connsiteX15" fmla="*/ 263730 w 2183801"/>
              <a:gd name="connsiteY15" fmla="*/ 2365126 h 2365126"/>
              <a:gd name="connsiteX16" fmla="*/ 0 w 2183801"/>
              <a:gd name="connsiteY16" fmla="*/ 2101396 h 2365126"/>
              <a:gd name="connsiteX17" fmla="*/ 0 w 2183801"/>
              <a:gd name="connsiteY17" fmla="*/ 1442089 h 2365126"/>
              <a:gd name="connsiteX18" fmla="*/ 0 w 2183801"/>
              <a:gd name="connsiteY18" fmla="*/ 1046501 h 2365126"/>
              <a:gd name="connsiteX19" fmla="*/ 0 w 2183801"/>
              <a:gd name="connsiteY19" fmla="*/ 1046501 h 2365126"/>
              <a:gd name="connsiteX20" fmla="*/ 0 w 2183801"/>
              <a:gd name="connsiteY20" fmla="*/ 1046506 h 2365126"/>
              <a:gd name="connsiteX0" fmla="*/ 0 w 2183801"/>
              <a:gd name="connsiteY0" fmla="*/ 1129596 h 2448216"/>
              <a:gd name="connsiteX1" fmla="*/ 263730 w 2183801"/>
              <a:gd name="connsiteY1" fmla="*/ 865866 h 2448216"/>
              <a:gd name="connsiteX2" fmla="*/ 1209057 w 2183801"/>
              <a:gd name="connsiteY2" fmla="*/ 843552 h 2448216"/>
              <a:gd name="connsiteX3" fmla="*/ 1806423 w 2183801"/>
              <a:gd name="connsiteY3" fmla="*/ 0 h 2448216"/>
              <a:gd name="connsiteX4" fmla="*/ 1478117 w 2183801"/>
              <a:gd name="connsiteY4" fmla="*/ 877024 h 2448216"/>
              <a:gd name="connsiteX5" fmla="*/ 1920071 w 2183801"/>
              <a:gd name="connsiteY5" fmla="*/ 865866 h 2448216"/>
              <a:gd name="connsiteX6" fmla="*/ 2183801 w 2183801"/>
              <a:gd name="connsiteY6" fmla="*/ 1129596 h 2448216"/>
              <a:gd name="connsiteX7" fmla="*/ 2183801 w 2183801"/>
              <a:gd name="connsiteY7" fmla="*/ 1129591 h 2448216"/>
              <a:gd name="connsiteX8" fmla="*/ 2183801 w 2183801"/>
              <a:gd name="connsiteY8" fmla="*/ 1129591 h 2448216"/>
              <a:gd name="connsiteX9" fmla="*/ 2183801 w 2183801"/>
              <a:gd name="connsiteY9" fmla="*/ 1525179 h 2448216"/>
              <a:gd name="connsiteX10" fmla="*/ 2183801 w 2183801"/>
              <a:gd name="connsiteY10" fmla="*/ 2184486 h 2448216"/>
              <a:gd name="connsiteX11" fmla="*/ 1920071 w 2183801"/>
              <a:gd name="connsiteY11" fmla="*/ 2448216 h 2448216"/>
              <a:gd name="connsiteX12" fmla="*/ 909917 w 2183801"/>
              <a:gd name="connsiteY12" fmla="*/ 2448216 h 2448216"/>
              <a:gd name="connsiteX13" fmla="*/ 363967 w 2183801"/>
              <a:gd name="connsiteY13" fmla="*/ 2448216 h 2448216"/>
              <a:gd name="connsiteX14" fmla="*/ 363967 w 2183801"/>
              <a:gd name="connsiteY14" fmla="*/ 2448216 h 2448216"/>
              <a:gd name="connsiteX15" fmla="*/ 263730 w 2183801"/>
              <a:gd name="connsiteY15" fmla="*/ 2448216 h 2448216"/>
              <a:gd name="connsiteX16" fmla="*/ 0 w 2183801"/>
              <a:gd name="connsiteY16" fmla="*/ 2184486 h 2448216"/>
              <a:gd name="connsiteX17" fmla="*/ 0 w 2183801"/>
              <a:gd name="connsiteY17" fmla="*/ 1525179 h 2448216"/>
              <a:gd name="connsiteX18" fmla="*/ 0 w 2183801"/>
              <a:gd name="connsiteY18" fmla="*/ 1129591 h 2448216"/>
              <a:gd name="connsiteX19" fmla="*/ 0 w 2183801"/>
              <a:gd name="connsiteY19" fmla="*/ 1129591 h 2448216"/>
              <a:gd name="connsiteX20" fmla="*/ 0 w 2183801"/>
              <a:gd name="connsiteY20" fmla="*/ 1129596 h 2448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183801" h="2448216">
                <a:moveTo>
                  <a:pt x="0" y="1129596"/>
                </a:moveTo>
                <a:cubicBezTo>
                  <a:pt x="0" y="983942"/>
                  <a:pt x="118076" y="865866"/>
                  <a:pt x="263730" y="865866"/>
                </a:cubicBezTo>
                <a:lnTo>
                  <a:pt x="1209057" y="843552"/>
                </a:lnTo>
                <a:lnTo>
                  <a:pt x="1806423" y="0"/>
                </a:lnTo>
                <a:lnTo>
                  <a:pt x="1478117" y="877024"/>
                </a:lnTo>
                <a:lnTo>
                  <a:pt x="1920071" y="865866"/>
                </a:lnTo>
                <a:cubicBezTo>
                  <a:pt x="2065725" y="865866"/>
                  <a:pt x="2183801" y="983942"/>
                  <a:pt x="2183801" y="1129596"/>
                </a:cubicBezTo>
                <a:lnTo>
                  <a:pt x="2183801" y="1129591"/>
                </a:lnTo>
                <a:lnTo>
                  <a:pt x="2183801" y="1129591"/>
                </a:lnTo>
                <a:lnTo>
                  <a:pt x="2183801" y="1525179"/>
                </a:lnTo>
                <a:lnTo>
                  <a:pt x="2183801" y="2184486"/>
                </a:lnTo>
                <a:cubicBezTo>
                  <a:pt x="2183801" y="2330140"/>
                  <a:pt x="2065725" y="2448216"/>
                  <a:pt x="1920071" y="2448216"/>
                </a:cubicBezTo>
                <a:lnTo>
                  <a:pt x="909917" y="2448216"/>
                </a:lnTo>
                <a:lnTo>
                  <a:pt x="363967" y="2448216"/>
                </a:lnTo>
                <a:lnTo>
                  <a:pt x="363967" y="2448216"/>
                </a:lnTo>
                <a:lnTo>
                  <a:pt x="263730" y="2448216"/>
                </a:lnTo>
                <a:cubicBezTo>
                  <a:pt x="118076" y="2448216"/>
                  <a:pt x="0" y="2330140"/>
                  <a:pt x="0" y="2184486"/>
                </a:cubicBezTo>
                <a:lnTo>
                  <a:pt x="0" y="1525179"/>
                </a:lnTo>
                <a:lnTo>
                  <a:pt x="0" y="1129591"/>
                </a:lnTo>
                <a:lnTo>
                  <a:pt x="0" y="1129591"/>
                </a:lnTo>
                <a:lnTo>
                  <a:pt x="0" y="1129596"/>
                </a:lnTo>
                <a:close/>
              </a:path>
            </a:pathLst>
          </a:custGeom>
          <a:solidFill>
            <a:srgbClr val="78AAD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9" name="Google Shape;138;p17"/>
          <p:cNvSpPr txBox="1"/>
          <p:nvPr/>
        </p:nvSpPr>
        <p:spPr>
          <a:xfrm>
            <a:off x="3210763" y="4664104"/>
            <a:ext cx="2913812" cy="1143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2652" rIns="0" bIns="0" anchor="t" anchorCtr="0">
            <a:noAutofit/>
          </a:bodyPr>
          <a:lstStyle/>
          <a:p>
            <a:pPr marL="208524" marR="2721" indent="-202061" algn="ctr">
              <a:lnSpc>
                <a:spcPct val="113506"/>
              </a:lnSpc>
            </a:pPr>
            <a:r>
              <a:rPr lang="en-US" sz="2800" b="1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name of variable to group by</a:t>
            </a:r>
            <a:endParaRPr sz="2800" dirty="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3" name="Google Shape;296;p32"/>
          <p:cNvSpPr txBox="1"/>
          <p:nvPr/>
        </p:nvSpPr>
        <p:spPr>
          <a:xfrm>
            <a:off x="1072054" y="2075342"/>
            <a:ext cx="10762594" cy="11675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/>
          <a:p>
            <a:pPr marL="464003" indent="-457200">
              <a:buFont typeface="Arial" charset="0"/>
              <a:buChar char="•"/>
            </a:pPr>
            <a:r>
              <a:rPr lang="en-US" sz="3200" i="1" dirty="0">
                <a:latin typeface="Calibri"/>
                <a:ea typeface="Calibri"/>
                <a:cs typeface="Calibri"/>
                <a:sym typeface="Calibri"/>
              </a:rPr>
              <a:t>Grouping observations based on a specific </a:t>
            </a:r>
            <a:r>
              <a:rPr lang="en-US" sz="3200" i="1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variable</a:t>
            </a:r>
            <a:r>
              <a:rPr lang="en-US" sz="3200" i="1" dirty="0">
                <a:latin typeface="Calibri"/>
                <a:ea typeface="Calibri"/>
                <a:cs typeface="Calibri"/>
                <a:sym typeface="Calibri"/>
              </a:rPr>
              <a:t>’s values</a:t>
            </a:r>
            <a:endParaRPr sz="3200" i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46;p7"/>
          <p:cNvSpPr>
            <a:spLocks noChangeAspect="1"/>
          </p:cNvSpPr>
          <p:nvPr/>
        </p:nvSpPr>
        <p:spPr>
          <a:xfrm>
            <a:off x="11152671" y="5805616"/>
            <a:ext cx="776274" cy="83567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</p:spTree>
    <p:extLst>
      <p:ext uri="{BB962C8B-B14F-4D97-AF65-F5344CB8AC3E}">
        <p14:creationId xmlns:p14="http://schemas.microsoft.com/office/powerpoint/2010/main" val="1924504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995C056-3EFD-52ED-A957-29309F415F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903" y="3653733"/>
            <a:ext cx="6258798" cy="30388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80759" y="742329"/>
            <a:ext cx="262898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err="1">
                <a:latin typeface="+mj-lt"/>
                <a:sym typeface="Calibri"/>
              </a:rPr>
              <a:t>group_by</a:t>
            </a:r>
            <a:r>
              <a:rPr lang="en-US" sz="5400" dirty="0">
                <a:latin typeface="Calibri"/>
                <a:sym typeface="Calibri"/>
              </a:rPr>
              <a:t>()</a:t>
            </a:r>
            <a:endParaRPr lang="en-US" dirty="0"/>
          </a:p>
        </p:txBody>
      </p:sp>
      <p:sp>
        <p:nvSpPr>
          <p:cNvPr id="5" name="Google Shape;131;p17"/>
          <p:cNvSpPr/>
          <p:nvPr/>
        </p:nvSpPr>
        <p:spPr>
          <a:xfrm>
            <a:off x="1072055" y="2255454"/>
            <a:ext cx="10762593" cy="1284159"/>
          </a:xfrm>
          <a:custGeom>
            <a:avLst/>
            <a:gdLst/>
            <a:ahLst/>
            <a:cxnLst/>
            <a:rect l="l" t="t" r="r" b="b"/>
            <a:pathLst>
              <a:path w="14544040" h="1333500" extrusionOk="0">
                <a:moveTo>
                  <a:pt x="0" y="0"/>
                </a:moveTo>
                <a:lnTo>
                  <a:pt x="14543737" y="0"/>
                </a:lnTo>
                <a:lnTo>
                  <a:pt x="14543737" y="1333348"/>
                </a:lnTo>
                <a:lnTo>
                  <a:pt x="0" y="1333348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6" name="Rectangle 5"/>
          <p:cNvSpPr/>
          <p:nvPr/>
        </p:nvSpPr>
        <p:spPr>
          <a:xfrm>
            <a:off x="1760075" y="2313797"/>
            <a:ext cx="842445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Biochem</a:t>
            </a:r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%&gt;%</a:t>
            </a:r>
            <a:endParaRPr lang="en-US" sz="3200" dirty="0">
              <a:solidFill>
                <a:schemeClr val="bg2">
                  <a:lumMod val="90000"/>
                </a:schemeClr>
              </a:solidFill>
              <a:latin typeface="Consolas" panose="020B0609020204030204" pitchFamily="49" charset="0"/>
              <a:ea typeface="Courier New"/>
              <a:cs typeface="Consolas" panose="020B0609020204030204" pitchFamily="49" charset="0"/>
              <a:sym typeface="Courier New"/>
            </a:endParaRPr>
          </a:p>
          <a:p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</a:t>
            </a:r>
            <a:r>
              <a:rPr lang="en-US" sz="32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group_by</a:t>
            </a:r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(</a:t>
            </a:r>
            <a:r>
              <a:rPr lang="en-US" sz="3200" dirty="0">
                <a:solidFill>
                  <a:srgbClr val="538DD5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gender</a:t>
            </a:r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</a:t>
            </a:r>
            <a:endParaRPr lang="en-US" sz="800" dirty="0"/>
          </a:p>
        </p:txBody>
      </p:sp>
      <p:sp>
        <p:nvSpPr>
          <p:cNvPr id="13" name="Google Shape;296;p32"/>
          <p:cNvSpPr txBox="1"/>
          <p:nvPr/>
        </p:nvSpPr>
        <p:spPr>
          <a:xfrm>
            <a:off x="1100629" y="1684817"/>
            <a:ext cx="7335447" cy="502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/>
          <a:p>
            <a:pPr marL="464003" indent="-457200">
              <a:buFont typeface="Arial" charset="0"/>
              <a:buChar char="•"/>
            </a:pPr>
            <a:r>
              <a:rPr lang="en-US" sz="3200" i="1" dirty="0">
                <a:latin typeface="Calibri"/>
                <a:ea typeface="Calibri"/>
                <a:cs typeface="Calibri"/>
                <a:sym typeface="Calibri"/>
              </a:rPr>
              <a:t>Group observations by </a:t>
            </a:r>
            <a:r>
              <a:rPr lang="en-US" sz="3200" i="1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gender</a:t>
            </a:r>
            <a:endParaRPr sz="3200" i="1" dirty="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46;p7"/>
          <p:cNvSpPr>
            <a:spLocks noChangeAspect="1"/>
          </p:cNvSpPr>
          <p:nvPr/>
        </p:nvSpPr>
        <p:spPr>
          <a:xfrm>
            <a:off x="11152671" y="5805616"/>
            <a:ext cx="776274" cy="835671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8D4421FF-4B94-2142-9F28-7551BEAB67CA}"/>
              </a:ext>
            </a:extLst>
          </p:cNvPr>
          <p:cNvSpPr/>
          <p:nvPr/>
        </p:nvSpPr>
        <p:spPr>
          <a:xfrm>
            <a:off x="2842903" y="3665414"/>
            <a:ext cx="3776972" cy="425894"/>
          </a:xfrm>
          <a:prstGeom prst="roundRect">
            <a:avLst/>
          </a:prstGeom>
          <a:noFill/>
          <a:ln w="571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6446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213064"/>
            <a:ext cx="1012054" cy="2148396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D7CCC9DF-A3CC-8253-32BF-EFBA8693C2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4043158"/>
              </p:ext>
            </p:extLst>
          </p:nvPr>
        </p:nvGraphicFramePr>
        <p:xfrm>
          <a:off x="482600" y="287674"/>
          <a:ext cx="11455400" cy="6138809"/>
        </p:xfrm>
        <a:graphic>
          <a:graphicData uri="http://schemas.openxmlformats.org/drawingml/2006/table">
            <a:tbl>
              <a:tblPr/>
              <a:tblGrid>
                <a:gridCol w="2291076">
                  <a:extLst>
                    <a:ext uri="{9D8B030D-6E8A-4147-A177-3AD203B41FA5}">
                      <a16:colId xmlns:a16="http://schemas.microsoft.com/office/drawing/2014/main" val="3165365227"/>
                    </a:ext>
                  </a:extLst>
                </a:gridCol>
                <a:gridCol w="4582162">
                  <a:extLst>
                    <a:ext uri="{9D8B030D-6E8A-4147-A177-3AD203B41FA5}">
                      <a16:colId xmlns:a16="http://schemas.microsoft.com/office/drawing/2014/main" val="3978612482"/>
                    </a:ext>
                  </a:extLst>
                </a:gridCol>
                <a:gridCol w="4582162">
                  <a:extLst>
                    <a:ext uri="{9D8B030D-6E8A-4147-A177-3AD203B41FA5}">
                      <a16:colId xmlns:a16="http://schemas.microsoft.com/office/drawing/2014/main" val="974137365"/>
                    </a:ext>
                  </a:extLst>
                </a:gridCol>
              </a:tblGrid>
              <a:tr h="653661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212121"/>
                          </a:solidFill>
                          <a:effectLst/>
                          <a:latin typeface="Arial"/>
                        </a:rPr>
                        <a:t>September 26, 2021</a:t>
                      </a:r>
                      <a:endParaRPr lang="en-US" sz="1800" dirty="0">
                        <a:effectLst/>
                        <a:latin typeface="Arial"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800" b="1" i="0" u="none" strike="noStrike">
                          <a:solidFill>
                            <a:srgbClr val="0000FF"/>
                          </a:solidFill>
                          <a:effectLst/>
                          <a:latin typeface="Arial"/>
                        </a:rPr>
                        <a:t>Session</a:t>
                      </a:r>
                      <a:endParaRPr lang="en-US" sz="1800">
                        <a:effectLst/>
                        <a:latin typeface="Arial"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800" b="1" i="0" u="none" strike="noStrike">
                          <a:solidFill>
                            <a:srgbClr val="0000FF"/>
                          </a:solidFill>
                          <a:effectLst/>
                          <a:latin typeface="Arial"/>
                        </a:rPr>
                        <a:t>Instructor</a:t>
                      </a:r>
                      <a:endParaRPr lang="en-US" sz="1800">
                        <a:effectLst/>
                        <a:latin typeface="Arial"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8080633"/>
                  </a:ext>
                </a:extLst>
              </a:tr>
              <a:tr h="909441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212121"/>
                          </a:solidFill>
                          <a:effectLst/>
                          <a:latin typeface="Arial"/>
                        </a:rPr>
                        <a:t>8:30 am - 8:45 am</a:t>
                      </a:r>
                      <a:endParaRPr lang="en-US" sz="1800" dirty="0">
                        <a:effectLst/>
                        <a:latin typeface="Arial"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800" b="0" i="0" u="none" strike="noStrike" kern="1200" dirty="0">
                          <a:solidFill>
                            <a:srgbClr val="21212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Course Introduction</a:t>
                      </a: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800" b="0" i="0" u="none" strike="noStrike" kern="1200" dirty="0">
                          <a:solidFill>
                            <a:srgbClr val="21212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Robert Benirschke</a:t>
                      </a: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0374226"/>
                  </a:ext>
                </a:extLst>
              </a:tr>
              <a:tr h="653661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212121"/>
                          </a:solidFill>
                          <a:effectLst/>
                          <a:latin typeface="Arial"/>
                        </a:rPr>
                        <a:t>8:45 am – 9:30 am</a:t>
                      </a:r>
                      <a:endParaRPr lang="en-US" sz="1800" dirty="0">
                        <a:effectLst/>
                        <a:latin typeface="Arial"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800" b="0" i="0" u="none" strike="noStrike" kern="1200" dirty="0">
                          <a:solidFill>
                            <a:srgbClr val="21212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Intro to R and Reproducible Reporting </a:t>
                      </a: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800" b="0" i="0" u="none" strike="noStrike" kern="1200" dirty="0" err="1">
                          <a:solidFill>
                            <a:srgbClr val="21212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Amrom</a:t>
                      </a:r>
                      <a:r>
                        <a:rPr lang="en-US" sz="1800" b="0" i="0" u="none" strike="noStrike" kern="1200" dirty="0">
                          <a:solidFill>
                            <a:srgbClr val="21212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 Obstfeld</a:t>
                      </a: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0667567"/>
                  </a:ext>
                </a:extLst>
              </a:tr>
              <a:tr h="653661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212121"/>
                          </a:solidFill>
                          <a:effectLst/>
                          <a:latin typeface="Arial"/>
                        </a:rPr>
                        <a:t>9:45 am - 10:30 am</a:t>
                      </a:r>
                      <a:endParaRPr lang="en-US" sz="1800" dirty="0">
                        <a:effectLst/>
                        <a:latin typeface="Arial"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212121"/>
                          </a:solidFill>
                          <a:effectLst/>
                          <a:latin typeface="Arial" panose="020B0604020202020204" pitchFamily="34" charset="0"/>
                        </a:rPr>
                        <a:t>Coding Basics and Importing Data</a:t>
                      </a:r>
                      <a:endParaRPr lang="en-US" sz="1800" dirty="0">
                        <a:effectLst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spcAft>
                          <a:spcPts val="1500"/>
                        </a:spcAft>
                        <a:buNone/>
                      </a:pPr>
                      <a:r>
                        <a:rPr lang="en-US" sz="1800" b="0" i="0" u="none" strike="noStrike" noProof="0" dirty="0" err="1">
                          <a:solidFill>
                            <a:srgbClr val="212121"/>
                          </a:solidFill>
                          <a:effectLst/>
                          <a:latin typeface="Arial"/>
                        </a:rPr>
                        <a:t>Amrom</a:t>
                      </a:r>
                      <a:r>
                        <a:rPr lang="en-US" sz="1800" b="0" i="0" u="none" strike="noStrike" noProof="0" dirty="0">
                          <a:solidFill>
                            <a:srgbClr val="212121"/>
                          </a:solidFill>
                          <a:effectLst/>
                          <a:latin typeface="Arial"/>
                        </a:rPr>
                        <a:t> Obstfeld</a:t>
                      </a:r>
                      <a:endParaRPr lang="en-US" dirty="0"/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3930905"/>
                  </a:ext>
                </a:extLst>
              </a:tr>
              <a:tr h="653661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212121"/>
                          </a:solidFill>
                          <a:effectLst/>
                          <a:latin typeface="Arial"/>
                        </a:rPr>
                        <a:t>10:45 am – 11:30 am</a:t>
                      </a:r>
                      <a:endParaRPr lang="en-US" sz="1800" dirty="0">
                        <a:effectLst/>
                        <a:latin typeface="Arial"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212121"/>
                          </a:solidFill>
                          <a:effectLst/>
                          <a:latin typeface="Arial" panose="020B0604020202020204" pitchFamily="34" charset="0"/>
                        </a:rPr>
                        <a:t>Data Transformation</a:t>
                      </a:r>
                      <a:endParaRPr lang="en-US" sz="1800" dirty="0">
                        <a:effectLst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212121"/>
                          </a:solidFill>
                          <a:effectLst/>
                          <a:latin typeface="Arial"/>
                        </a:rPr>
                        <a:t>Robert Benirschke</a:t>
                      </a:r>
                      <a:endParaRPr lang="en-US" sz="1800" dirty="0">
                        <a:effectLst/>
                        <a:latin typeface="Arial"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6962476"/>
                  </a:ext>
                </a:extLst>
              </a:tr>
              <a:tr h="653741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LUNCH</a:t>
                      </a:r>
                      <a:endParaRPr lang="en-US" sz="1800" dirty="0">
                        <a:effectLst/>
                        <a:latin typeface="Arial"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en-US" sz="1800" dirty="0">
                        <a:effectLst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en-US" sz="1800" dirty="0">
                          <a:effectLst/>
                        </a:rPr>
                      </a:br>
                      <a:endParaRPr lang="en-US" sz="1800" dirty="0">
                        <a:effectLst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2833297"/>
                  </a:ext>
                </a:extLst>
              </a:tr>
              <a:tr h="653661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212121"/>
                          </a:solidFill>
                          <a:effectLst/>
                          <a:latin typeface="Arial"/>
                        </a:rPr>
                        <a:t>12:30 pm - 1:30 pm</a:t>
                      </a:r>
                      <a:endParaRPr lang="en-US" sz="1800" dirty="0">
                        <a:effectLst/>
                        <a:latin typeface="Arial"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212121"/>
                          </a:solidFill>
                          <a:effectLst/>
                          <a:latin typeface="Arial" panose="020B0604020202020204" pitchFamily="34" charset="0"/>
                        </a:rPr>
                        <a:t>Grouping and Summarizing Data  </a:t>
                      </a:r>
                      <a:endParaRPr lang="en-US" sz="1800" dirty="0">
                        <a:effectLst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212121"/>
                          </a:solidFill>
                          <a:effectLst/>
                          <a:latin typeface="Arial"/>
                        </a:rPr>
                        <a:t>Robert Benirschke</a:t>
                      </a:r>
                      <a:endParaRPr lang="en-US" sz="1800" dirty="0">
                        <a:effectLst/>
                        <a:latin typeface="Arial"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1718709"/>
                  </a:ext>
                </a:extLst>
              </a:tr>
              <a:tr h="653661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212121"/>
                          </a:solidFill>
                          <a:effectLst/>
                          <a:latin typeface="Arial"/>
                        </a:rPr>
                        <a:t>1:45 pm – 2:45 pm</a:t>
                      </a:r>
                      <a:endParaRPr lang="en-US" sz="1800" dirty="0">
                        <a:effectLst/>
                        <a:latin typeface="Arial"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212121"/>
                          </a:solidFill>
                          <a:effectLst/>
                          <a:latin typeface="Arial" panose="020B0604020202020204" pitchFamily="34" charset="0"/>
                        </a:rPr>
                        <a:t>Data Visualizations</a:t>
                      </a:r>
                      <a:endParaRPr lang="en-US" sz="1800" dirty="0">
                        <a:effectLst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212121"/>
                          </a:solidFill>
                          <a:effectLst/>
                          <a:latin typeface="Arial"/>
                        </a:rPr>
                        <a:t>Patrick Mathias</a:t>
                      </a:r>
                      <a:endParaRPr lang="en-US" sz="1800" dirty="0">
                        <a:effectLst/>
                        <a:latin typeface="Arial"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4314208"/>
                  </a:ext>
                </a:extLst>
              </a:tr>
              <a:tr h="653661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212121"/>
                          </a:solidFill>
                          <a:effectLst/>
                          <a:latin typeface="Arial"/>
                        </a:rPr>
                        <a:t>3:00 pm - 3:30 pm</a:t>
                      </a:r>
                      <a:endParaRPr lang="en-US" sz="1800" dirty="0">
                        <a:effectLst/>
                        <a:latin typeface="Arial"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212121"/>
                          </a:solidFill>
                          <a:effectLst/>
                          <a:latin typeface="Arial" panose="020B0604020202020204" pitchFamily="34" charset="0"/>
                        </a:rPr>
                        <a:t>Advanced Reporting</a:t>
                      </a:r>
                      <a:endParaRPr lang="en-US" sz="1800" dirty="0">
                        <a:effectLst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212121"/>
                          </a:solidFill>
                          <a:effectLst/>
                          <a:latin typeface="Arial" panose="020B0604020202020204" pitchFamily="34" charset="0"/>
                        </a:rPr>
                        <a:t>Patrick Mathias</a:t>
                      </a:r>
                      <a:endParaRPr lang="en-US" sz="1800" dirty="0">
                        <a:effectLst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27605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059365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F2B7F5A-A512-3A3E-ECD0-6C83572636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7115" y="3957353"/>
            <a:ext cx="4148475" cy="261836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80759" y="742329"/>
            <a:ext cx="262898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err="1">
                <a:latin typeface="+mj-lt"/>
                <a:sym typeface="Calibri"/>
              </a:rPr>
              <a:t>group_by</a:t>
            </a:r>
            <a:r>
              <a:rPr lang="en-US" sz="5400" dirty="0">
                <a:latin typeface="Calibri"/>
                <a:sym typeface="Calibri"/>
              </a:rPr>
              <a:t>()</a:t>
            </a:r>
            <a:endParaRPr lang="en-US" dirty="0"/>
          </a:p>
        </p:txBody>
      </p:sp>
      <p:sp>
        <p:nvSpPr>
          <p:cNvPr id="5" name="Google Shape;131;p17"/>
          <p:cNvSpPr/>
          <p:nvPr/>
        </p:nvSpPr>
        <p:spPr>
          <a:xfrm>
            <a:off x="1072055" y="2255454"/>
            <a:ext cx="10762593" cy="1628003"/>
          </a:xfrm>
          <a:custGeom>
            <a:avLst/>
            <a:gdLst/>
            <a:ahLst/>
            <a:cxnLst/>
            <a:rect l="l" t="t" r="r" b="b"/>
            <a:pathLst>
              <a:path w="14544040" h="1333500" extrusionOk="0">
                <a:moveTo>
                  <a:pt x="0" y="0"/>
                </a:moveTo>
                <a:lnTo>
                  <a:pt x="14543737" y="0"/>
                </a:lnTo>
                <a:lnTo>
                  <a:pt x="14543737" y="1333348"/>
                </a:lnTo>
                <a:lnTo>
                  <a:pt x="0" y="1333348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6" name="Rectangle 5"/>
          <p:cNvSpPr/>
          <p:nvPr/>
        </p:nvSpPr>
        <p:spPr>
          <a:xfrm>
            <a:off x="1760075" y="2313797"/>
            <a:ext cx="939259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covid_testing</a:t>
            </a:r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%&gt;%</a:t>
            </a:r>
          </a:p>
          <a:p>
            <a:r>
              <a:rPr lang="en-US" sz="3200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select(</a:t>
            </a:r>
            <a:r>
              <a:rPr lang="en-US" sz="3200" dirty="0" err="1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mrn</a:t>
            </a:r>
            <a:r>
              <a:rPr lang="en-US" sz="3200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, gender, </a:t>
            </a:r>
            <a:r>
              <a:rPr lang="en-US" sz="3200" dirty="0" err="1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pat_type</a:t>
            </a:r>
            <a:r>
              <a:rPr lang="en-US" sz="3200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 %&gt;% </a:t>
            </a:r>
          </a:p>
          <a:p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</a:t>
            </a:r>
            <a:r>
              <a:rPr lang="en-US" sz="32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group_by</a:t>
            </a:r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(</a:t>
            </a:r>
            <a:r>
              <a:rPr lang="en-US" sz="3200" dirty="0">
                <a:solidFill>
                  <a:srgbClr val="538DD5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gender, </a:t>
            </a:r>
            <a:r>
              <a:rPr lang="en-US" sz="3200" dirty="0" err="1">
                <a:solidFill>
                  <a:srgbClr val="538DD5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pat_type</a:t>
            </a:r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</a:t>
            </a:r>
            <a:endParaRPr lang="en-US" sz="800" dirty="0"/>
          </a:p>
        </p:txBody>
      </p:sp>
      <p:sp>
        <p:nvSpPr>
          <p:cNvPr id="13" name="Google Shape;296;p32"/>
          <p:cNvSpPr txBox="1"/>
          <p:nvPr/>
        </p:nvSpPr>
        <p:spPr>
          <a:xfrm>
            <a:off x="1100629" y="1684817"/>
            <a:ext cx="9621448" cy="502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/>
          <a:p>
            <a:pPr marL="464003" indent="-457200">
              <a:buFont typeface="Arial" charset="0"/>
              <a:buChar char="•"/>
            </a:pPr>
            <a:r>
              <a:rPr lang="en-US" sz="3200" i="1" dirty="0">
                <a:latin typeface="Calibri"/>
                <a:ea typeface="Calibri"/>
                <a:cs typeface="Calibri"/>
                <a:sym typeface="Calibri"/>
              </a:rPr>
              <a:t>Group observations by `</a:t>
            </a:r>
            <a:r>
              <a:rPr lang="en-US" sz="3200" i="1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gender</a:t>
            </a:r>
            <a:r>
              <a:rPr lang="en-US" sz="3200" i="1" dirty="0">
                <a:latin typeface="Calibri"/>
                <a:ea typeface="Calibri"/>
                <a:cs typeface="Calibri"/>
                <a:sym typeface="Calibri"/>
              </a:rPr>
              <a:t>` and `</a:t>
            </a:r>
            <a:r>
              <a:rPr lang="en-US" sz="3200" i="1" dirty="0" err="1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pat_type</a:t>
            </a:r>
            <a:r>
              <a:rPr lang="en-US" sz="3200" i="1" dirty="0">
                <a:latin typeface="Calibri"/>
                <a:ea typeface="Calibri"/>
                <a:cs typeface="Calibri"/>
                <a:sym typeface="Calibri"/>
              </a:rPr>
              <a:t>`</a:t>
            </a:r>
            <a:endParaRPr sz="3200" i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46;p7"/>
          <p:cNvSpPr>
            <a:spLocks noChangeAspect="1"/>
          </p:cNvSpPr>
          <p:nvPr/>
        </p:nvSpPr>
        <p:spPr>
          <a:xfrm>
            <a:off x="11152671" y="5805616"/>
            <a:ext cx="776274" cy="835671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4D4E7655-247D-EE4F-844A-69AB1769C681}"/>
              </a:ext>
            </a:extLst>
          </p:cNvPr>
          <p:cNvSpPr/>
          <p:nvPr/>
        </p:nvSpPr>
        <p:spPr>
          <a:xfrm>
            <a:off x="3837115" y="4045425"/>
            <a:ext cx="4040060" cy="309717"/>
          </a:xfrm>
          <a:prstGeom prst="roundRect">
            <a:avLst/>
          </a:prstGeom>
          <a:noFill/>
          <a:ln w="571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1520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69A81-EACE-CA4A-8F32-2988B1716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dirty="0" err="1">
                <a:solidFill>
                  <a:schemeClr val="tx1"/>
                </a:solidFill>
              </a:rPr>
              <a:t>group_by</a:t>
            </a:r>
            <a:r>
              <a:rPr lang="en-US" sz="5400" dirty="0">
                <a:solidFill>
                  <a:schemeClr val="tx1"/>
                </a:solidFill>
              </a:rPr>
              <a:t>() %&gt;% summarize()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75830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890984" y="758471"/>
            <a:ext cx="24686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dirty="0" err="1">
                <a:latin typeface="+mj-lt"/>
                <a:sym typeface="Calibri"/>
              </a:rPr>
              <a:t>group_by</a:t>
            </a:r>
            <a:r>
              <a:rPr lang="en-US" sz="5400" dirty="0">
                <a:latin typeface="+mj-lt"/>
                <a:sym typeface="Calibri"/>
              </a:rPr>
              <a:t>()</a:t>
            </a:r>
            <a:endParaRPr lang="en-US" sz="5400" dirty="0"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281663" y="783873"/>
            <a:ext cx="28755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dirty="0">
                <a:latin typeface="+mj-lt"/>
                <a:sym typeface="Calibri"/>
              </a:rPr>
              <a:t>summarize</a:t>
            </a:r>
            <a:r>
              <a:rPr lang="en-US" sz="5400" dirty="0">
                <a:latin typeface="Calibri"/>
                <a:sym typeface="Calibri"/>
              </a:rPr>
              <a:t>()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521410" y="831373"/>
            <a:ext cx="159851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latin typeface="+mj-lt"/>
                <a:sym typeface="Calibri"/>
              </a:rPr>
              <a:t>%&gt;%</a:t>
            </a:r>
            <a:endParaRPr lang="en-US" sz="5400" dirty="0">
              <a:latin typeface="+mj-lt"/>
            </a:endParaRPr>
          </a:p>
        </p:txBody>
      </p:sp>
      <p:graphicFrame>
        <p:nvGraphicFramePr>
          <p:cNvPr id="3" name="Google Shape;154;p18"/>
          <p:cNvGraphicFramePr/>
          <p:nvPr/>
        </p:nvGraphicFramePr>
        <p:xfrm>
          <a:off x="1606351" y="2967054"/>
          <a:ext cx="2401947" cy="269025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7245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53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920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7C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908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DB4E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908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DB4E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" name="Right Arrow 3"/>
          <p:cNvSpPr/>
          <p:nvPr/>
        </p:nvSpPr>
        <p:spPr>
          <a:xfrm>
            <a:off x="4268089" y="3960514"/>
            <a:ext cx="822960" cy="3048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>
            <a:off x="8077727" y="4303413"/>
            <a:ext cx="822960" cy="3048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5350840" y="2931327"/>
            <a:ext cx="2476438" cy="2690254"/>
            <a:chOff x="4377469" y="1940727"/>
            <a:chExt cx="2476438" cy="2690254"/>
          </a:xfrm>
        </p:grpSpPr>
        <p:graphicFrame>
          <p:nvGraphicFramePr>
            <p:cNvPr id="5" name="Google Shape;154;p18"/>
            <p:cNvGraphicFramePr/>
            <p:nvPr/>
          </p:nvGraphicFramePr>
          <p:xfrm>
            <a:off x="4451960" y="1940727"/>
            <a:ext cx="2401947" cy="2690254"/>
          </p:xfrm>
          <a:graphic>
            <a:graphicData uri="http://schemas.openxmlformats.org/drawingml/2006/table">
              <a:tbl>
                <a:tblPr firstRow="1" bandRow="1">
                  <a:noFill/>
                  <a:effectLst/>
                </a:tblPr>
                <a:tblGrid>
                  <a:gridCol w="724508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685367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992072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</a:tblGrid>
                <a:tr h="384322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767C8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767C85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384322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3908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0D1D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0D1D2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384322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3908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0D1D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0D1D2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384322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92B57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0D1D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0D1D2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384322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92B57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0D1D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0D1D2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4"/>
                    </a:ext>
                  </a:extLst>
                </a:tr>
                <a:tr h="384322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8DB4E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0D1D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0D1D2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5"/>
                    </a:ext>
                  </a:extLst>
                </a:tr>
                <a:tr h="384322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8DB4E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0D1D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0D1D2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6"/>
                    </a:ext>
                  </a:extLst>
                </a:tr>
              </a:tbl>
            </a:graphicData>
          </a:graphic>
        </p:graphicFrame>
        <p:sp>
          <p:nvSpPr>
            <p:cNvPr id="11" name="Rounded Rectangle 10"/>
            <p:cNvSpPr/>
            <p:nvPr/>
          </p:nvSpPr>
          <p:spPr>
            <a:xfrm>
              <a:off x="4377470" y="2241176"/>
              <a:ext cx="2476437" cy="896471"/>
            </a:xfrm>
            <a:prstGeom prst="roundRect">
              <a:avLst/>
            </a:prstGeom>
            <a:noFill/>
            <a:ln w="5715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4377470" y="3122313"/>
              <a:ext cx="2476437" cy="685800"/>
            </a:xfrm>
            <a:prstGeom prst="roundRect">
              <a:avLst/>
            </a:prstGeom>
            <a:noFill/>
            <a:ln w="5715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4377469" y="3808113"/>
              <a:ext cx="2476437" cy="754334"/>
            </a:xfrm>
            <a:prstGeom prst="roundRect">
              <a:avLst/>
            </a:prstGeom>
            <a:noFill/>
            <a:ln w="5715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14" name="Google Shape;154;p18"/>
          <p:cNvGraphicFramePr/>
          <p:nvPr/>
        </p:nvGraphicFramePr>
        <p:xfrm>
          <a:off x="9169819" y="3482785"/>
          <a:ext cx="1409875" cy="1537288"/>
        </p:xfrm>
        <a:graphic>
          <a:graphicData uri="http://schemas.openxmlformats.org/drawingml/2006/table">
            <a:tbl>
              <a:tblPr firstRow="1" bandRow="1">
                <a:noFill/>
                <a:effectLst/>
              </a:tblPr>
              <a:tblGrid>
                <a:gridCol w="7245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53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908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DB4E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6" name="Google Shape;46;p7"/>
          <p:cNvSpPr>
            <a:spLocks noChangeAspect="1"/>
          </p:cNvSpPr>
          <p:nvPr/>
        </p:nvSpPr>
        <p:spPr>
          <a:xfrm>
            <a:off x="11152671" y="5805616"/>
            <a:ext cx="776274" cy="83567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17" name="Google Shape;296;p32"/>
          <p:cNvSpPr txBox="1"/>
          <p:nvPr/>
        </p:nvSpPr>
        <p:spPr>
          <a:xfrm>
            <a:off x="1510050" y="2115906"/>
            <a:ext cx="7411101" cy="890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/>
          <a:p>
            <a:pPr marL="6803"/>
            <a:r>
              <a:rPr lang="en-US" sz="3600" dirty="0">
                <a:latin typeface="Calibri"/>
                <a:ea typeface="Calibri"/>
                <a:cs typeface="Calibri"/>
                <a:sym typeface="Calibri"/>
              </a:rPr>
              <a:t>Make summaries of your data </a:t>
            </a:r>
            <a:r>
              <a:rPr lang="en-US" sz="3600" i="1" dirty="0">
                <a:latin typeface="Calibri"/>
                <a:ea typeface="Calibri"/>
                <a:cs typeface="Calibri"/>
                <a:sym typeface="Calibri"/>
              </a:rPr>
              <a:t>by group</a:t>
            </a:r>
            <a:endParaRPr sz="3600" i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Right Arrow 17"/>
          <p:cNvSpPr/>
          <p:nvPr/>
        </p:nvSpPr>
        <p:spPr>
          <a:xfrm rot="611046">
            <a:off x="8077727" y="3682611"/>
            <a:ext cx="822960" cy="3048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/>
          <p:cNvSpPr/>
          <p:nvPr/>
        </p:nvSpPr>
        <p:spPr>
          <a:xfrm rot="20988954" flipV="1">
            <a:off x="8077727" y="4892854"/>
            <a:ext cx="822960" cy="3048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2605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31;p17"/>
          <p:cNvSpPr/>
          <p:nvPr/>
        </p:nvSpPr>
        <p:spPr>
          <a:xfrm>
            <a:off x="1072055" y="2280929"/>
            <a:ext cx="10762593" cy="1821891"/>
          </a:xfrm>
          <a:custGeom>
            <a:avLst/>
            <a:gdLst/>
            <a:ahLst/>
            <a:cxnLst/>
            <a:rect l="l" t="t" r="r" b="b"/>
            <a:pathLst>
              <a:path w="14544040" h="1333500" extrusionOk="0">
                <a:moveTo>
                  <a:pt x="0" y="0"/>
                </a:moveTo>
                <a:lnTo>
                  <a:pt x="14543737" y="0"/>
                </a:lnTo>
                <a:lnTo>
                  <a:pt x="14543737" y="1333348"/>
                </a:lnTo>
                <a:lnTo>
                  <a:pt x="0" y="1333348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 dirty="0"/>
          </a:p>
        </p:txBody>
      </p:sp>
      <p:sp>
        <p:nvSpPr>
          <p:cNvPr id="296" name="Google Shape;296;p32"/>
          <p:cNvSpPr txBox="1"/>
          <p:nvPr/>
        </p:nvSpPr>
        <p:spPr>
          <a:xfrm>
            <a:off x="1072055" y="1747595"/>
            <a:ext cx="6159054" cy="11675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/>
          <a:p>
            <a:pPr marL="464003" indent="-457200">
              <a:buFont typeface="Arial" charset="0"/>
              <a:buChar char="•"/>
            </a:pPr>
            <a:r>
              <a:rPr lang="en-US" sz="2800" dirty="0">
                <a:latin typeface="Calibri"/>
                <a:ea typeface="Calibri"/>
                <a:cs typeface="Calibri"/>
                <a:sym typeface="Calibri"/>
              </a:rPr>
              <a:t>Make summaries of your data</a:t>
            </a:r>
          </a:p>
        </p:txBody>
      </p:sp>
      <p:sp>
        <p:nvSpPr>
          <p:cNvPr id="15" name="Google Shape;46;p7"/>
          <p:cNvSpPr>
            <a:spLocks noChangeAspect="1"/>
          </p:cNvSpPr>
          <p:nvPr/>
        </p:nvSpPr>
        <p:spPr>
          <a:xfrm>
            <a:off x="11152671" y="5805616"/>
            <a:ext cx="776274" cy="83567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18" name="Google Shape;387;p40"/>
          <p:cNvSpPr/>
          <p:nvPr/>
        </p:nvSpPr>
        <p:spPr>
          <a:xfrm>
            <a:off x="5929312" y="4688886"/>
            <a:ext cx="333375" cy="231922"/>
          </a:xfrm>
          <a:custGeom>
            <a:avLst/>
            <a:gdLst/>
            <a:ahLst/>
            <a:cxnLst/>
            <a:rect l="l" t="t" r="r" b="b"/>
            <a:pathLst>
              <a:path w="622300" h="382270" extrusionOk="0">
                <a:moveTo>
                  <a:pt x="357634" y="0"/>
                </a:moveTo>
                <a:lnTo>
                  <a:pt x="357634" y="133825"/>
                </a:lnTo>
                <a:lnTo>
                  <a:pt x="0" y="133825"/>
                </a:lnTo>
                <a:lnTo>
                  <a:pt x="0" y="247816"/>
                </a:lnTo>
                <a:lnTo>
                  <a:pt x="357634" y="247816"/>
                </a:lnTo>
                <a:lnTo>
                  <a:pt x="357634" y="381642"/>
                </a:lnTo>
                <a:lnTo>
                  <a:pt x="622084" y="190821"/>
                </a:lnTo>
                <a:lnTo>
                  <a:pt x="357634" y="0"/>
                </a:lnTo>
                <a:close/>
              </a:path>
            </a:pathLst>
          </a:custGeom>
          <a:solidFill>
            <a:srgbClr val="53585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26" name="TextBox 25"/>
          <p:cNvSpPr txBox="1"/>
          <p:nvPr/>
        </p:nvSpPr>
        <p:spPr>
          <a:xfrm>
            <a:off x="815160" y="763285"/>
            <a:ext cx="68259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err="1">
                <a:latin typeface="+mj-lt"/>
                <a:sym typeface="Calibri"/>
              </a:rPr>
              <a:t>group_by</a:t>
            </a:r>
            <a:r>
              <a:rPr lang="en-US" sz="5400" dirty="0">
                <a:latin typeface="+mj-lt"/>
                <a:sym typeface="Calibri"/>
              </a:rPr>
              <a:t>() %&gt;% summarize</a:t>
            </a:r>
            <a:r>
              <a:rPr lang="en-US" sz="5400" dirty="0">
                <a:latin typeface="Calibri"/>
                <a:sym typeface="Calibri"/>
              </a:rPr>
              <a:t>()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760075" y="2410049"/>
            <a:ext cx="939259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biochem</a:t>
            </a:r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%&gt;%  </a:t>
            </a:r>
          </a:p>
          <a:p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</a:t>
            </a:r>
          </a:p>
          <a:p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summarize(</a:t>
            </a:r>
            <a:r>
              <a:rPr lang="en-US" sz="24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test_count</a:t>
            </a:r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= n())</a:t>
            </a:r>
            <a:endParaRPr lang="en-US" sz="1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F8FC3EA-B706-FB27-A8AE-C62BD67BB7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4625" y="4311044"/>
            <a:ext cx="1306452" cy="23150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60191C7-A135-837E-323A-C8932B75BD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93505" y="4920192"/>
            <a:ext cx="1352739" cy="866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098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31;p17"/>
          <p:cNvSpPr/>
          <p:nvPr/>
        </p:nvSpPr>
        <p:spPr>
          <a:xfrm>
            <a:off x="1072055" y="2280929"/>
            <a:ext cx="10762593" cy="1821891"/>
          </a:xfrm>
          <a:custGeom>
            <a:avLst/>
            <a:gdLst/>
            <a:ahLst/>
            <a:cxnLst/>
            <a:rect l="l" t="t" r="r" b="b"/>
            <a:pathLst>
              <a:path w="14544040" h="1333500" extrusionOk="0">
                <a:moveTo>
                  <a:pt x="0" y="0"/>
                </a:moveTo>
                <a:lnTo>
                  <a:pt x="14543737" y="0"/>
                </a:lnTo>
                <a:lnTo>
                  <a:pt x="14543737" y="1333348"/>
                </a:lnTo>
                <a:lnTo>
                  <a:pt x="0" y="1333348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 dirty="0"/>
          </a:p>
        </p:txBody>
      </p:sp>
      <p:sp>
        <p:nvSpPr>
          <p:cNvPr id="296" name="Google Shape;296;p32"/>
          <p:cNvSpPr txBox="1"/>
          <p:nvPr/>
        </p:nvSpPr>
        <p:spPr>
          <a:xfrm>
            <a:off x="1072055" y="1747595"/>
            <a:ext cx="6159054" cy="11675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/>
          <a:p>
            <a:pPr marL="464003" indent="-457200">
              <a:buFont typeface="Arial" charset="0"/>
              <a:buChar char="•"/>
            </a:pPr>
            <a:r>
              <a:rPr lang="en-US" sz="2800" dirty="0">
                <a:latin typeface="Calibri"/>
                <a:ea typeface="Calibri"/>
                <a:cs typeface="Calibri"/>
                <a:sym typeface="Calibri"/>
              </a:rPr>
              <a:t>Make summaries of your data</a:t>
            </a:r>
          </a:p>
        </p:txBody>
      </p:sp>
      <p:sp>
        <p:nvSpPr>
          <p:cNvPr id="15" name="Google Shape;46;p7"/>
          <p:cNvSpPr>
            <a:spLocks noChangeAspect="1"/>
          </p:cNvSpPr>
          <p:nvPr/>
        </p:nvSpPr>
        <p:spPr>
          <a:xfrm>
            <a:off x="11152671" y="5805616"/>
            <a:ext cx="776274" cy="83567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18" name="Google Shape;387;p40"/>
          <p:cNvSpPr/>
          <p:nvPr/>
        </p:nvSpPr>
        <p:spPr>
          <a:xfrm>
            <a:off x="5929312" y="4688886"/>
            <a:ext cx="333375" cy="231922"/>
          </a:xfrm>
          <a:custGeom>
            <a:avLst/>
            <a:gdLst/>
            <a:ahLst/>
            <a:cxnLst/>
            <a:rect l="l" t="t" r="r" b="b"/>
            <a:pathLst>
              <a:path w="622300" h="382270" extrusionOk="0">
                <a:moveTo>
                  <a:pt x="357634" y="0"/>
                </a:moveTo>
                <a:lnTo>
                  <a:pt x="357634" y="133825"/>
                </a:lnTo>
                <a:lnTo>
                  <a:pt x="0" y="133825"/>
                </a:lnTo>
                <a:lnTo>
                  <a:pt x="0" y="247816"/>
                </a:lnTo>
                <a:lnTo>
                  <a:pt x="357634" y="247816"/>
                </a:lnTo>
                <a:lnTo>
                  <a:pt x="357634" y="381642"/>
                </a:lnTo>
                <a:lnTo>
                  <a:pt x="622084" y="190821"/>
                </a:lnTo>
                <a:lnTo>
                  <a:pt x="357634" y="0"/>
                </a:lnTo>
                <a:close/>
              </a:path>
            </a:pathLst>
          </a:custGeom>
          <a:solidFill>
            <a:srgbClr val="53585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26" name="TextBox 25"/>
          <p:cNvSpPr txBox="1"/>
          <p:nvPr/>
        </p:nvSpPr>
        <p:spPr>
          <a:xfrm>
            <a:off x="815160" y="763285"/>
            <a:ext cx="68259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err="1">
                <a:latin typeface="+mj-lt"/>
                <a:sym typeface="Calibri"/>
              </a:rPr>
              <a:t>group_by</a:t>
            </a:r>
            <a:r>
              <a:rPr lang="en-US" sz="5400" dirty="0">
                <a:latin typeface="+mj-lt"/>
                <a:sym typeface="Calibri"/>
              </a:rPr>
              <a:t>() %&gt;% summarize</a:t>
            </a:r>
            <a:r>
              <a:rPr lang="en-US" sz="5400" dirty="0">
                <a:latin typeface="Calibri"/>
                <a:sym typeface="Calibri"/>
              </a:rPr>
              <a:t>()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760075" y="2410049"/>
            <a:ext cx="939259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biochem</a:t>
            </a:r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%&gt;%</a:t>
            </a:r>
          </a:p>
          <a:p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</a:t>
            </a:r>
            <a:r>
              <a:rPr lang="en-US" sz="2400" dirty="0" err="1">
                <a:solidFill>
                  <a:srgbClr val="FF0000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group_by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(gender) %&gt;%</a:t>
            </a:r>
          </a:p>
          <a:p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summarize(</a:t>
            </a:r>
            <a:r>
              <a:rPr lang="en-US" sz="24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test_count</a:t>
            </a:r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= n())</a:t>
            </a:r>
            <a:endParaRPr lang="en-US" sz="1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2EB33F-2761-BF57-B555-16850E6DD7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6048" y="4324606"/>
            <a:ext cx="1310754" cy="23166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374DA3D-05CC-38BF-93AB-365D31A0E7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31109" y="4863734"/>
            <a:ext cx="3162741" cy="1238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865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56A2D24-E81A-8241-8BE4-10C628CAA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6528" y="737616"/>
            <a:ext cx="9720072" cy="1499616"/>
          </a:xfrm>
        </p:spPr>
        <p:txBody>
          <a:bodyPr/>
          <a:lstStyle/>
          <a:p>
            <a:r>
              <a:rPr lang="en-US" dirty="0"/>
              <a:t>Your Turn #3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0F8623C7-1227-A04A-B096-498B1A18A501}"/>
              </a:ext>
            </a:extLst>
          </p:cNvPr>
          <p:cNvSpPr txBox="1">
            <a:spLocks/>
          </p:cNvSpPr>
          <p:nvPr/>
        </p:nvSpPr>
        <p:spPr>
          <a:xfrm>
            <a:off x="541176" y="2390775"/>
            <a:ext cx="10355424" cy="3178175"/>
          </a:xfrm>
          <a:prstGeom prst="rect">
            <a:avLst/>
          </a:prstGeom>
        </p:spPr>
        <p:txBody>
          <a:bodyPr vert="horz" lIns="45720" tIns="45720" rIns="45720" bIns="45720" rtlCol="0">
            <a:normAutofit fontScale="85000" lnSpcReduction="1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4800" kern="1200">
                <a:solidFill>
                  <a:schemeClr val="accent4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Calculate:</a:t>
            </a:r>
          </a:p>
          <a:p>
            <a:r>
              <a:rPr lang="en-US" dirty="0"/>
              <a:t>a) The median Alkaline Phosphatase concentration in Men and Women</a:t>
            </a:r>
          </a:p>
          <a:p>
            <a:r>
              <a:rPr lang="en-US" dirty="0"/>
              <a:t>b) (</a:t>
            </a:r>
            <a:r>
              <a:rPr lang="en-US" i="1" dirty="0"/>
              <a:t>*Extra*</a:t>
            </a:r>
            <a:r>
              <a:rPr lang="en-US" dirty="0"/>
              <a:t>) The median Alkaline Phosphatase concentration in Men and Women over 51</a:t>
            </a:r>
          </a:p>
        </p:txBody>
      </p:sp>
    </p:spTree>
    <p:extLst>
      <p:ext uri="{BB962C8B-B14F-4D97-AF65-F5344CB8AC3E}">
        <p14:creationId xmlns:p14="http://schemas.microsoft.com/office/powerpoint/2010/main" val="22059408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2864C1-603E-8842-AE96-D3526096E32C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97305" y="1663700"/>
            <a:ext cx="11309213" cy="461820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b="1" dirty="0"/>
              <a:t>Summarize() </a:t>
            </a:r>
            <a:r>
              <a:rPr lang="en-US" sz="3200" dirty="0"/>
              <a:t>is a function that enables us to calculate summaries of variables (columns).  </a:t>
            </a:r>
          </a:p>
          <a:p>
            <a:pPr marL="0" indent="0">
              <a:buNone/>
            </a:pPr>
            <a:r>
              <a:rPr lang="en-US" sz="3200" dirty="0"/>
              <a:t>Common summary activities include counting observations using </a:t>
            </a:r>
            <a:r>
              <a:rPr lang="en-US" sz="3200" b="1" dirty="0"/>
              <a:t>n()</a:t>
            </a:r>
            <a:r>
              <a:rPr lang="en-US" sz="3200" dirty="0"/>
              <a:t>, counting unique observations using </a:t>
            </a:r>
            <a:r>
              <a:rPr lang="en-US" sz="3200" b="1" dirty="0" err="1"/>
              <a:t>n_distinct</a:t>
            </a:r>
            <a:r>
              <a:rPr lang="en-US" sz="3200" b="1" dirty="0"/>
              <a:t>()</a:t>
            </a:r>
            <a:r>
              <a:rPr lang="en-US" sz="3200" dirty="0"/>
              <a:t>, and calculating means using </a:t>
            </a:r>
            <a:r>
              <a:rPr lang="en-US" sz="3200" b="1" dirty="0"/>
              <a:t>mean()</a:t>
            </a:r>
            <a:r>
              <a:rPr lang="en-US" sz="3200" dirty="0"/>
              <a:t>.</a:t>
            </a:r>
          </a:p>
          <a:p>
            <a:pPr marL="0" indent="0">
              <a:buNone/>
            </a:pPr>
            <a:r>
              <a:rPr lang="en-US" sz="3200" b="1" dirty="0" err="1"/>
              <a:t>Group_by</a:t>
            </a:r>
            <a:r>
              <a:rPr lang="en-US" sz="3200" b="1" dirty="0"/>
              <a:t>()</a:t>
            </a:r>
            <a:r>
              <a:rPr lang="en-US" sz="3200" dirty="0"/>
              <a:t> is a function that enables us to create subsets of data by a variable.  Data can also be grouped by multiple variables.</a:t>
            </a:r>
          </a:p>
          <a:p>
            <a:pPr marL="0" indent="0">
              <a:buNone/>
            </a:pPr>
            <a:r>
              <a:rPr lang="en-US" sz="3200" dirty="0"/>
              <a:t>Combining the </a:t>
            </a:r>
            <a:r>
              <a:rPr lang="en-US" sz="3200" b="1" dirty="0" err="1"/>
              <a:t>group_by</a:t>
            </a:r>
            <a:r>
              <a:rPr lang="en-US" sz="3200" b="1" dirty="0"/>
              <a:t>()</a:t>
            </a:r>
            <a:r>
              <a:rPr lang="en-US" sz="3200" dirty="0"/>
              <a:t> and </a:t>
            </a:r>
            <a:r>
              <a:rPr lang="en-US" sz="3200" b="1" dirty="0"/>
              <a:t>summarize()</a:t>
            </a:r>
            <a:r>
              <a:rPr lang="en-US" sz="3200" dirty="0"/>
              <a:t> functions is a powerful way to look at summarizations across groups.</a:t>
            </a:r>
          </a:p>
        </p:txBody>
      </p:sp>
      <p:sp>
        <p:nvSpPr>
          <p:cNvPr id="4" name="object 10">
            <a:extLst>
              <a:ext uri="{FF2B5EF4-FFF2-40B4-BE49-F238E27FC236}">
                <a16:creationId xmlns:a16="http://schemas.microsoft.com/office/drawing/2014/main" id="{76AF4A87-DBFF-1B44-A044-1B865727C039}"/>
              </a:ext>
            </a:extLst>
          </p:cNvPr>
          <p:cNvSpPr txBox="1"/>
          <p:nvPr/>
        </p:nvSpPr>
        <p:spPr>
          <a:xfrm>
            <a:off x="1765568" y="576094"/>
            <a:ext cx="9018175" cy="68929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5"/>
              </a:spcBef>
            </a:pPr>
            <a:r>
              <a:rPr lang="en-US" sz="4400" spc="-5" dirty="0">
                <a:latin typeface="Tw Cen MT" panose="020B0602020104020603" pitchFamily="34" charset="77"/>
                <a:cs typeface="Helvetica Neue"/>
              </a:rPr>
              <a:t>Recap</a:t>
            </a:r>
            <a:endParaRPr sz="4400" dirty="0">
              <a:latin typeface="Tw Cen MT" panose="020B0602020104020603" pitchFamily="34" charset="77"/>
              <a:cs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4897169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366D9F7-9C44-AA49-B3D0-BB47897423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0513" y="134714"/>
            <a:ext cx="8630973" cy="6588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2166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C3606C-BC3C-DA46-952C-6A430CD04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443" y="2752468"/>
            <a:ext cx="11187112" cy="1463040"/>
          </a:xfrm>
        </p:spPr>
        <p:txBody>
          <a:bodyPr/>
          <a:lstStyle/>
          <a:p>
            <a:r>
              <a:rPr lang="en-US" dirty="0">
                <a:latin typeface="+mn-lt"/>
              </a:rPr>
              <a:t>What else?</a:t>
            </a:r>
          </a:p>
        </p:txBody>
      </p:sp>
    </p:spTree>
    <p:extLst>
      <p:ext uri="{BB962C8B-B14F-4D97-AF65-F5344CB8AC3E}">
        <p14:creationId xmlns:p14="http://schemas.microsoft.com/office/powerpoint/2010/main" val="32971113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FDB98E-9631-3361-FAD5-25CCA54A5C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 Tests</a:t>
            </a:r>
          </a:p>
        </p:txBody>
      </p:sp>
    </p:spTree>
    <p:extLst>
      <p:ext uri="{BB962C8B-B14F-4D97-AF65-F5344CB8AC3E}">
        <p14:creationId xmlns:p14="http://schemas.microsoft.com/office/powerpoint/2010/main" val="5108730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A5E8F3C-E7A3-CC49-8EBA-E7177324CB62}"/>
              </a:ext>
            </a:extLst>
          </p:cNvPr>
          <p:cNvSpPr txBox="1"/>
          <p:nvPr/>
        </p:nvSpPr>
        <p:spPr>
          <a:xfrm>
            <a:off x="748145" y="814647"/>
            <a:ext cx="10939550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Goals</a:t>
            </a:r>
          </a:p>
          <a:p>
            <a:pPr marL="514350" indent="-514350">
              <a:buAutoNum type="arabicPeriod"/>
            </a:pPr>
            <a:r>
              <a:rPr lang="en-US" sz="3200" dirty="0"/>
              <a:t>Learn </a:t>
            </a:r>
            <a:r>
              <a:rPr lang="en-US" sz="3200" dirty="0" err="1"/>
              <a:t>dplyr</a:t>
            </a:r>
            <a:r>
              <a:rPr lang="en-US" sz="3200" dirty="0"/>
              <a:t> tools for grouping and summarizing data in R</a:t>
            </a:r>
          </a:p>
          <a:p>
            <a:pPr marL="514350" indent="-514350">
              <a:buAutoNum type="arabicPeriod"/>
            </a:pPr>
            <a:endParaRPr lang="en-US" sz="3200" dirty="0"/>
          </a:p>
          <a:p>
            <a:r>
              <a:rPr lang="en-US" sz="4000" dirty="0"/>
              <a:t>Objectives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</a:pPr>
            <a:r>
              <a:rPr lang="en-US" sz="3200" dirty="0"/>
              <a:t>Calculate a summary statistic for a variable using the summarize() function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</a:pPr>
            <a:r>
              <a:rPr lang="en-US" sz="3200" dirty="0"/>
              <a:t>Creates groupings of data using the </a:t>
            </a:r>
            <a:r>
              <a:rPr lang="en-US" sz="3200" dirty="0" err="1"/>
              <a:t>group_by</a:t>
            </a:r>
            <a:r>
              <a:rPr lang="en-US" sz="3200" dirty="0"/>
              <a:t>() function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</a:pPr>
            <a:r>
              <a:rPr lang="en-US" sz="3200" dirty="0"/>
              <a:t>Combine </a:t>
            </a:r>
            <a:r>
              <a:rPr lang="en-US" sz="3200" dirty="0" err="1"/>
              <a:t>group_by</a:t>
            </a:r>
            <a:r>
              <a:rPr lang="en-US" sz="3200" dirty="0"/>
              <a:t>() and summarize() functions to calculate summary statistics for groups of data</a:t>
            </a:r>
          </a:p>
        </p:txBody>
      </p:sp>
    </p:spTree>
    <p:extLst>
      <p:ext uri="{BB962C8B-B14F-4D97-AF65-F5344CB8AC3E}">
        <p14:creationId xmlns:p14="http://schemas.microsoft.com/office/powerpoint/2010/main" val="4955342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8C310D1-EC85-0FDB-34FF-66A239839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</a:t>
            </a:r>
            <a:r>
              <a:rPr lang="en-US" dirty="0" err="1"/>
              <a:t>Statisical</a:t>
            </a:r>
            <a:r>
              <a:rPr lang="en-US" dirty="0"/>
              <a:t> Tests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523E9A-0BE7-051A-0CEC-DB6D3AC154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T-test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000" dirty="0" err="1">
                <a:latin typeface="Consolas" panose="020B0609020204030204" pitchFamily="49" charset="0"/>
              </a:rPr>
              <a:t>t.test</a:t>
            </a:r>
            <a:r>
              <a:rPr lang="en-US" sz="2000" dirty="0">
                <a:latin typeface="Consolas" panose="020B0609020204030204" pitchFamily="49" charset="0"/>
              </a:rPr>
              <a:t>(x, y, paired = FALSE)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 err="1">
                <a:latin typeface="+mj-lt"/>
              </a:rPr>
              <a:t>Wilkoxon</a:t>
            </a:r>
            <a:r>
              <a:rPr lang="en-US" sz="2800" dirty="0">
                <a:latin typeface="+mj-lt"/>
              </a:rPr>
              <a:t> Rank Sum Test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000" dirty="0" err="1">
                <a:latin typeface="Consolas" panose="020B0609020204030204" pitchFamily="49" charset="0"/>
              </a:rPr>
              <a:t>wilcox.test</a:t>
            </a:r>
            <a:r>
              <a:rPr lang="en-US" sz="2000" dirty="0">
                <a:latin typeface="Consolas" panose="020B0609020204030204" pitchFamily="49" charset="0"/>
              </a:rPr>
              <a:t>(x, y, paired = FALSE)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Chi Squared Test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000" dirty="0" err="1">
                <a:latin typeface="Consolas" panose="020B0609020204030204" pitchFamily="49" charset="0"/>
              </a:rPr>
              <a:t>chisq.test</a:t>
            </a:r>
            <a:r>
              <a:rPr lang="en-US" sz="2000" dirty="0">
                <a:latin typeface="Consolas" panose="020B0609020204030204" pitchFamily="49" charset="0"/>
              </a:rPr>
              <a:t>(</a:t>
            </a:r>
            <a:r>
              <a:rPr lang="en-US" sz="2000" dirty="0" err="1">
                <a:latin typeface="Consolas" panose="020B0609020204030204" pitchFamily="49" charset="0"/>
              </a:rPr>
              <a:t>df</a:t>
            </a:r>
            <a:r>
              <a:rPr lang="en-US" sz="2000" dirty="0">
                <a:latin typeface="Consolas" panose="020B0609020204030204" pitchFamily="49" charset="0"/>
              </a:rPr>
              <a:t>)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Where </a:t>
            </a:r>
            <a:r>
              <a:rPr lang="en-US" sz="2000" dirty="0" err="1">
                <a:latin typeface="+mj-lt"/>
              </a:rPr>
              <a:t>df</a:t>
            </a:r>
            <a:r>
              <a:rPr lang="en-US" sz="2000" dirty="0">
                <a:latin typeface="+mj-lt"/>
              </a:rPr>
              <a:t> is a </a:t>
            </a:r>
            <a:r>
              <a:rPr lang="en-US" sz="2000" dirty="0" err="1">
                <a:latin typeface="+mj-lt"/>
              </a:rPr>
              <a:t>dataframe</a:t>
            </a:r>
            <a:r>
              <a:rPr lang="en-US" sz="2000" dirty="0">
                <a:latin typeface="+mj-lt"/>
              </a:rPr>
              <a:t> that contains categorical count information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The R help documentation provides details for further customization</a:t>
            </a:r>
          </a:p>
          <a:p>
            <a:endParaRPr lang="en-US" dirty="0">
              <a:latin typeface="Consolas" panose="020B0609020204030204" pitchFamily="49" charset="0"/>
            </a:endParaRPr>
          </a:p>
          <a:p>
            <a:endParaRPr 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93148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EEDA63-1E1D-49E9-712F-F42A9E1A8F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3" cy="1499616"/>
          </a:xfrm>
        </p:spPr>
        <p:txBody>
          <a:bodyPr/>
          <a:lstStyle/>
          <a:p>
            <a:r>
              <a:rPr lang="en-US" dirty="0"/>
              <a:t>Is the difference between Men and Women Over 51 Significant?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9F0C02-016E-78B4-4DDE-479BBC57E4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accent4"/>
                </a:solidFill>
                <a:latin typeface="Consolas" panose="020B0609020204030204" pitchFamily="49" charset="0"/>
              </a:rPr>
              <a:t>#filter males over 51</a:t>
            </a:r>
          </a:p>
          <a:p>
            <a:pPr marL="0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biochem_male</a:t>
            </a:r>
            <a:r>
              <a:rPr lang="en-US" dirty="0">
                <a:latin typeface="Consolas" panose="020B0609020204030204" pitchFamily="49" charset="0"/>
              </a:rPr>
              <a:t> &lt;- </a:t>
            </a:r>
            <a:r>
              <a:rPr lang="en-US" dirty="0" err="1">
                <a:latin typeface="Consolas" panose="020B0609020204030204" pitchFamily="49" charset="0"/>
              </a:rPr>
              <a:t>biochem</a:t>
            </a:r>
            <a:r>
              <a:rPr lang="en-US" dirty="0">
                <a:latin typeface="Consolas" panose="020B0609020204030204" pitchFamily="49" charset="0"/>
              </a:rPr>
              <a:t> %&gt;%  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	filter(gender == "Male" &amp; age &gt;51)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4"/>
                </a:solidFill>
                <a:latin typeface="Consolas" panose="020B0609020204030204" pitchFamily="49" charset="0"/>
              </a:rPr>
              <a:t>#filter females over 51</a:t>
            </a:r>
          </a:p>
          <a:p>
            <a:pPr marL="0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biochem_female</a:t>
            </a:r>
            <a:r>
              <a:rPr lang="en-US" dirty="0">
                <a:latin typeface="Consolas" panose="020B0609020204030204" pitchFamily="49" charset="0"/>
              </a:rPr>
              <a:t> &lt;- </a:t>
            </a:r>
            <a:r>
              <a:rPr lang="en-US" dirty="0" err="1">
                <a:latin typeface="Consolas" panose="020B0609020204030204" pitchFamily="49" charset="0"/>
              </a:rPr>
              <a:t>biochem</a:t>
            </a:r>
            <a:r>
              <a:rPr lang="en-US" dirty="0">
                <a:latin typeface="Consolas" panose="020B0609020204030204" pitchFamily="49" charset="0"/>
              </a:rPr>
              <a:t> %&gt;%  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	filter(gender == "Female" &amp; age &gt; 51)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4"/>
                </a:solidFill>
                <a:latin typeface="Consolas" panose="020B0609020204030204" pitchFamily="49" charset="0"/>
              </a:rPr>
              <a:t>#create variables for alkaline phosphatase</a:t>
            </a:r>
          </a:p>
          <a:p>
            <a:pPr marL="0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alp_male</a:t>
            </a:r>
            <a:r>
              <a:rPr lang="en-US" dirty="0">
                <a:latin typeface="Consolas" panose="020B0609020204030204" pitchFamily="49" charset="0"/>
              </a:rPr>
              <a:t> &lt;- </a:t>
            </a:r>
            <a:r>
              <a:rPr lang="en-US" dirty="0" err="1">
                <a:latin typeface="Consolas" panose="020B0609020204030204" pitchFamily="49" charset="0"/>
              </a:rPr>
              <a:t>biochem_male$alkaline_phosphatase</a:t>
            </a: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alp_female</a:t>
            </a:r>
            <a:r>
              <a:rPr lang="en-US" dirty="0">
                <a:latin typeface="Consolas" panose="020B0609020204030204" pitchFamily="49" charset="0"/>
              </a:rPr>
              <a:t> &lt;- </a:t>
            </a:r>
            <a:r>
              <a:rPr lang="en-US" dirty="0" err="1">
                <a:latin typeface="Consolas" panose="020B0609020204030204" pitchFamily="49" charset="0"/>
              </a:rPr>
              <a:t>biochem_female$alkaline_phosphatase</a:t>
            </a: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4"/>
                </a:solidFill>
                <a:latin typeface="Consolas" panose="020B0609020204030204" pitchFamily="49" charset="0"/>
              </a:rPr>
              <a:t>#perform unpaired </a:t>
            </a:r>
            <a:r>
              <a:rPr lang="en-US" dirty="0" err="1">
                <a:solidFill>
                  <a:schemeClr val="accent4"/>
                </a:solidFill>
                <a:latin typeface="Consolas" panose="020B0609020204030204" pitchFamily="49" charset="0"/>
              </a:rPr>
              <a:t>wilkoxon</a:t>
            </a:r>
            <a:r>
              <a:rPr lang="en-US" dirty="0">
                <a:solidFill>
                  <a:schemeClr val="accent4"/>
                </a:solidFill>
                <a:latin typeface="Consolas" panose="020B0609020204030204" pitchFamily="49" charset="0"/>
              </a:rPr>
              <a:t> rank sum test</a:t>
            </a:r>
          </a:p>
          <a:p>
            <a:pPr marL="0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wilcox.test</a:t>
            </a:r>
            <a:r>
              <a:rPr lang="en-US" dirty="0">
                <a:latin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</a:rPr>
              <a:t>alp_male</a:t>
            </a:r>
            <a:r>
              <a:rPr lang="en-US" dirty="0">
                <a:latin typeface="Consolas" panose="020B0609020204030204" pitchFamily="49" charset="0"/>
              </a:rPr>
              <a:t>, </a:t>
            </a:r>
            <a:r>
              <a:rPr lang="en-US" dirty="0" err="1">
                <a:latin typeface="Consolas" panose="020B0609020204030204" pitchFamily="49" charset="0"/>
              </a:rPr>
              <a:t>alp_female</a:t>
            </a:r>
            <a:r>
              <a:rPr lang="en-US" dirty="0">
                <a:latin typeface="Consolas" panose="020B0609020204030204" pitchFamily="49" charset="0"/>
              </a:rPr>
              <a:t>, paired=FALSE)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A13620-9B08-90AF-ADD7-61FE5FC66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31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33832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048257-FBF1-97FD-324E-6AA9554A2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38D2EA-C366-A613-31CE-DB29D0FE54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onsolas" panose="020B0609020204030204" pitchFamily="49" charset="0"/>
              </a:rPr>
              <a:t>Wilcoxon rank sum test with continuity correction</a:t>
            </a:r>
          </a:p>
          <a:p>
            <a:endParaRPr lang="en-US" dirty="0">
              <a:latin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</a:rPr>
              <a:t>data:  </a:t>
            </a:r>
            <a:r>
              <a:rPr lang="en-US" dirty="0" err="1">
                <a:latin typeface="Consolas" panose="020B0609020204030204" pitchFamily="49" charset="0"/>
              </a:rPr>
              <a:t>alp_male</a:t>
            </a:r>
            <a:r>
              <a:rPr lang="en-US" dirty="0">
                <a:latin typeface="Consolas" panose="020B0609020204030204" pitchFamily="49" charset="0"/>
              </a:rPr>
              <a:t> and </a:t>
            </a:r>
            <a:r>
              <a:rPr lang="en-US" dirty="0" err="1">
                <a:latin typeface="Consolas" panose="020B0609020204030204" pitchFamily="49" charset="0"/>
              </a:rPr>
              <a:t>alp_female</a:t>
            </a:r>
            <a:endParaRPr lang="en-US" dirty="0">
              <a:latin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</a:rPr>
              <a:t>W = 767533, p-value &lt; 2.2e-16</a:t>
            </a:r>
          </a:p>
          <a:p>
            <a:r>
              <a:rPr lang="en-US" dirty="0">
                <a:latin typeface="Consolas" panose="020B0609020204030204" pitchFamily="49" charset="0"/>
              </a:rPr>
              <a:t>alternative hypothesis: true location shift is not equal to 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09D271-C538-557E-069D-6AF6F2696C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32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66212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53AB48-7D7C-EA41-B363-030C87B1B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 Modeling</a:t>
            </a:r>
          </a:p>
        </p:txBody>
      </p:sp>
    </p:spTree>
    <p:extLst>
      <p:ext uri="{BB962C8B-B14F-4D97-AF65-F5344CB8AC3E}">
        <p14:creationId xmlns:p14="http://schemas.microsoft.com/office/powerpoint/2010/main" val="20548865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8CC6894-B477-C569-96FD-295C72E06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726D9E-D8A3-E6D0-27A0-FFF0BB1C9E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4295774"/>
            <a:ext cx="9720073" cy="2013585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3200" dirty="0"/>
              <a:t>Function for linear regression is “</a:t>
            </a:r>
            <a:r>
              <a:rPr lang="en-US" sz="3200" dirty="0" err="1"/>
              <a:t>lm</a:t>
            </a:r>
            <a:r>
              <a:rPr lang="en-US" sz="3200" dirty="0"/>
              <a:t>”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3200" dirty="0"/>
          </a:p>
        </p:txBody>
      </p:sp>
      <p:sp>
        <p:nvSpPr>
          <p:cNvPr id="5" name="Google Shape;131;p17">
            <a:extLst>
              <a:ext uri="{FF2B5EF4-FFF2-40B4-BE49-F238E27FC236}">
                <a16:creationId xmlns:a16="http://schemas.microsoft.com/office/drawing/2014/main" id="{CC8BF5CC-9E2E-F4CD-6FC8-2B5192018F84}"/>
              </a:ext>
            </a:extLst>
          </p:cNvPr>
          <p:cNvSpPr/>
          <p:nvPr/>
        </p:nvSpPr>
        <p:spPr>
          <a:xfrm>
            <a:off x="714703" y="2084832"/>
            <a:ext cx="10762593" cy="1821891"/>
          </a:xfrm>
          <a:custGeom>
            <a:avLst/>
            <a:gdLst/>
            <a:ahLst/>
            <a:cxnLst/>
            <a:rect l="l" t="t" r="r" b="b"/>
            <a:pathLst>
              <a:path w="14544040" h="1333500" extrusionOk="0">
                <a:moveTo>
                  <a:pt x="0" y="0"/>
                </a:moveTo>
                <a:lnTo>
                  <a:pt x="14543737" y="0"/>
                </a:lnTo>
                <a:lnTo>
                  <a:pt x="14543737" y="1333348"/>
                </a:lnTo>
                <a:lnTo>
                  <a:pt x="0" y="1333348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sz="3200" dirty="0" err="1">
                <a:latin typeface="Consolas" panose="020B0609020204030204" pitchFamily="49" charset="0"/>
              </a:rPr>
              <a:t>lm.fit</a:t>
            </a:r>
            <a:r>
              <a:rPr lang="en-US" sz="3200" dirty="0">
                <a:latin typeface="Consolas" panose="020B0609020204030204" pitchFamily="49" charset="0"/>
              </a:rPr>
              <a:t> &lt;- </a:t>
            </a:r>
            <a:r>
              <a:rPr lang="en-US" sz="3200" dirty="0" err="1">
                <a:latin typeface="Consolas" panose="020B0609020204030204" pitchFamily="49" charset="0"/>
              </a:rPr>
              <a:t>lm</a:t>
            </a:r>
            <a:r>
              <a:rPr lang="en-US" sz="3200" dirty="0">
                <a:latin typeface="Consolas" panose="020B0609020204030204" pitchFamily="49" charset="0"/>
              </a:rPr>
              <a:t>(y ~ x, data)</a:t>
            </a:r>
          </a:p>
          <a:p>
            <a:endParaRPr lang="en-US" sz="3200" dirty="0">
              <a:latin typeface="Consolas" panose="020B0609020204030204" pitchFamily="49" charset="0"/>
            </a:endParaRPr>
          </a:p>
          <a:p>
            <a:r>
              <a:rPr lang="en-US" sz="3200" dirty="0" err="1">
                <a:latin typeface="Consolas" panose="020B0609020204030204" pitchFamily="49" charset="0"/>
              </a:rPr>
              <a:t>lm.fit</a:t>
            </a:r>
            <a:r>
              <a:rPr lang="en-US" sz="3200" dirty="0">
                <a:latin typeface="Consolas" panose="020B0609020204030204" pitchFamily="49" charset="0"/>
              </a:rPr>
              <a:t> &lt;- </a:t>
            </a:r>
            <a:r>
              <a:rPr lang="en-US" sz="3200" dirty="0" err="1">
                <a:latin typeface="Consolas" panose="020B0609020204030204" pitchFamily="49" charset="0"/>
              </a:rPr>
              <a:t>lm</a:t>
            </a:r>
            <a:r>
              <a:rPr lang="en-US" sz="3200" dirty="0">
                <a:latin typeface="Consolas" panose="020B0609020204030204" pitchFamily="49" charset="0"/>
              </a:rPr>
              <a:t>(y ~ x1 + x2 + … + </a:t>
            </a:r>
            <a:r>
              <a:rPr lang="en-US" sz="3200" dirty="0" err="1">
                <a:latin typeface="Consolas" panose="020B0609020204030204" pitchFamily="49" charset="0"/>
              </a:rPr>
              <a:t>xn</a:t>
            </a:r>
            <a:r>
              <a:rPr lang="en-US" sz="3200" dirty="0">
                <a:latin typeface="Consolas" panose="020B0609020204030204" pitchFamily="49" charset="0"/>
              </a:rPr>
              <a:t>, data)</a:t>
            </a:r>
          </a:p>
          <a:p>
            <a:endParaRPr sz="32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76141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1954A99-424B-A545-50CF-654BE9238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8468B7-A156-0F16-BB16-32237A204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35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Google Shape;131;p17">
            <a:extLst>
              <a:ext uri="{FF2B5EF4-FFF2-40B4-BE49-F238E27FC236}">
                <a16:creationId xmlns:a16="http://schemas.microsoft.com/office/drawing/2014/main" id="{9EF1F22D-DB25-A580-1CD0-0A7B292D9D24}"/>
              </a:ext>
            </a:extLst>
          </p:cNvPr>
          <p:cNvSpPr/>
          <p:nvPr/>
        </p:nvSpPr>
        <p:spPr>
          <a:xfrm>
            <a:off x="714703" y="2084832"/>
            <a:ext cx="10762593" cy="1639443"/>
          </a:xfrm>
          <a:custGeom>
            <a:avLst/>
            <a:gdLst/>
            <a:ahLst/>
            <a:cxnLst/>
            <a:rect l="l" t="t" r="r" b="b"/>
            <a:pathLst>
              <a:path w="14544040" h="1333500" extrusionOk="0">
                <a:moveTo>
                  <a:pt x="0" y="0"/>
                </a:moveTo>
                <a:lnTo>
                  <a:pt x="14543737" y="0"/>
                </a:lnTo>
                <a:lnTo>
                  <a:pt x="14543737" y="1333348"/>
                </a:lnTo>
                <a:lnTo>
                  <a:pt x="0" y="1333348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sz="2400" dirty="0" err="1">
                <a:latin typeface="Consolas" panose="020B0609020204030204" pitchFamily="49" charset="0"/>
              </a:rPr>
              <a:t>lm.model</a:t>
            </a:r>
            <a:r>
              <a:rPr lang="en-US" sz="2400" dirty="0">
                <a:latin typeface="Consolas" panose="020B0609020204030204" pitchFamily="49" charset="0"/>
              </a:rPr>
              <a:t> &lt;- 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	</a:t>
            </a:r>
            <a:r>
              <a:rPr lang="en-US" sz="2400" dirty="0" err="1">
                <a:latin typeface="Consolas" panose="020B0609020204030204" pitchFamily="49" charset="0"/>
              </a:rPr>
              <a:t>lm</a:t>
            </a:r>
            <a:r>
              <a:rPr lang="en-US" sz="2400" dirty="0">
                <a:latin typeface="Consolas" panose="020B0609020204030204" pitchFamily="49" charset="0"/>
              </a:rPr>
              <a:t>(</a:t>
            </a:r>
            <a:r>
              <a:rPr lang="en-US" sz="2400" dirty="0" err="1">
                <a:latin typeface="Consolas" panose="020B0609020204030204" pitchFamily="49" charset="0"/>
              </a:rPr>
              <a:t>blood_urea_nitrogen</a:t>
            </a:r>
            <a:r>
              <a:rPr lang="en-US" sz="2400" dirty="0">
                <a:latin typeface="Consolas" panose="020B0609020204030204" pitchFamily="49" charset="0"/>
              </a:rPr>
              <a:t> ~ 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	creatinine + </a:t>
            </a:r>
            <a:r>
              <a:rPr lang="en-US" sz="2400" dirty="0" err="1">
                <a:latin typeface="Consolas" panose="020B0609020204030204" pitchFamily="49" charset="0"/>
              </a:rPr>
              <a:t>aspartate_aminotransferase</a:t>
            </a:r>
            <a:r>
              <a:rPr lang="en-US" sz="2400" dirty="0">
                <a:latin typeface="Consolas" panose="020B0609020204030204" pitchFamily="49" charset="0"/>
              </a:rPr>
              <a:t>, </a:t>
            </a:r>
            <a:r>
              <a:rPr lang="en-US" sz="2400" dirty="0" err="1">
                <a:latin typeface="Consolas" panose="020B0609020204030204" pitchFamily="49" charset="0"/>
              </a:rPr>
              <a:t>biochem</a:t>
            </a:r>
            <a:r>
              <a:rPr lang="en-US" sz="2400" dirty="0">
                <a:latin typeface="Consolas" panose="020B0609020204030204" pitchFamily="49" charset="0"/>
              </a:rPr>
              <a:t>)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summary(</a:t>
            </a:r>
            <a:r>
              <a:rPr lang="en-US" sz="2400" dirty="0" err="1">
                <a:latin typeface="Consolas" panose="020B0609020204030204" pitchFamily="49" charset="0"/>
              </a:rPr>
              <a:t>lm.model</a:t>
            </a:r>
            <a:r>
              <a:rPr lang="en-US" sz="2400" dirty="0">
                <a:latin typeface="Consolas" panose="020B0609020204030204" pitchFamily="49" charset="0"/>
              </a:rPr>
              <a:t>)</a:t>
            </a:r>
            <a:endParaRPr sz="2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22324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2DED28-3530-037A-FD17-5AA02B0DC9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0D0EDED-5A89-C856-4EF6-CA02A514BA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36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7AD955-7A96-E4EC-E541-5B790665CC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128" y="2084832"/>
            <a:ext cx="7770003" cy="3981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32020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7C239-2480-EE27-E7AA-D05C4F936F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Extracting Information From Model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5179B38-2B17-9CC1-F7A9-DEDE7C4E92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37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Google Shape;131;p17">
            <a:extLst>
              <a:ext uri="{FF2B5EF4-FFF2-40B4-BE49-F238E27FC236}">
                <a16:creationId xmlns:a16="http://schemas.microsoft.com/office/drawing/2014/main" id="{311D3AA8-831C-0FB2-994E-3C336488BE5A}"/>
              </a:ext>
            </a:extLst>
          </p:cNvPr>
          <p:cNvSpPr/>
          <p:nvPr/>
        </p:nvSpPr>
        <p:spPr>
          <a:xfrm>
            <a:off x="714703" y="2084832"/>
            <a:ext cx="10762593" cy="4187952"/>
          </a:xfrm>
          <a:custGeom>
            <a:avLst/>
            <a:gdLst/>
            <a:ahLst/>
            <a:cxnLst/>
            <a:rect l="l" t="t" r="r" b="b"/>
            <a:pathLst>
              <a:path w="14544040" h="1333500" extrusionOk="0">
                <a:moveTo>
                  <a:pt x="0" y="0"/>
                </a:moveTo>
                <a:lnTo>
                  <a:pt x="14543737" y="0"/>
                </a:lnTo>
                <a:lnTo>
                  <a:pt x="14543737" y="1333348"/>
                </a:lnTo>
                <a:lnTo>
                  <a:pt x="0" y="1333348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sz="2400" dirty="0" err="1">
                <a:latin typeface="Consolas" panose="020B0609020204030204" pitchFamily="49" charset="0"/>
              </a:rPr>
              <a:t>lm.model$coefficients</a:t>
            </a:r>
            <a:endParaRPr lang="en-US" sz="2400" dirty="0">
              <a:latin typeface="Consolas" panose="020B0609020204030204" pitchFamily="49" charset="0"/>
            </a:endParaRPr>
          </a:p>
          <a:p>
            <a:endParaRPr lang="en-US" sz="2400" dirty="0">
              <a:latin typeface="Consolas" panose="020B0609020204030204" pitchFamily="49" charset="0"/>
            </a:endParaRPr>
          </a:p>
          <a:p>
            <a:endParaRPr lang="en-US" sz="2400" dirty="0">
              <a:latin typeface="Consolas" panose="020B0609020204030204" pitchFamily="49" charset="0"/>
            </a:endParaRPr>
          </a:p>
          <a:p>
            <a:endParaRPr lang="en-US" sz="2400" dirty="0">
              <a:latin typeface="Consolas" panose="020B0609020204030204" pitchFamily="49" charset="0"/>
            </a:endParaRPr>
          </a:p>
          <a:p>
            <a:pPr algn="ctr"/>
            <a:r>
              <a:rPr lang="en-US" sz="2400" dirty="0">
                <a:latin typeface="Consolas" panose="020B0609020204030204" pitchFamily="49" charset="0"/>
              </a:rPr>
              <a:t>BUN = 6.0253*creatinine + 0.0004*AST + 9.1789 </a:t>
            </a:r>
          </a:p>
          <a:p>
            <a:endParaRPr lang="en-US" sz="2400" dirty="0">
              <a:latin typeface="Consolas" panose="020B0609020204030204" pitchFamily="49" charset="0"/>
            </a:endParaRPr>
          </a:p>
          <a:p>
            <a:r>
              <a:rPr lang="en-US" sz="2400" dirty="0" err="1">
                <a:latin typeface="Consolas" panose="020B0609020204030204" pitchFamily="49" charset="0"/>
              </a:rPr>
              <a:t>confint</a:t>
            </a:r>
            <a:r>
              <a:rPr lang="en-US" sz="2400" dirty="0">
                <a:latin typeface="Consolas" panose="020B0609020204030204" pitchFamily="49" charset="0"/>
              </a:rPr>
              <a:t>(</a:t>
            </a:r>
            <a:r>
              <a:rPr lang="en-US" sz="2400" dirty="0" err="1">
                <a:latin typeface="Consolas" panose="020B0609020204030204" pitchFamily="49" charset="0"/>
              </a:rPr>
              <a:t>lm.model</a:t>
            </a:r>
            <a:r>
              <a:rPr lang="en-US" sz="2400" dirty="0">
                <a:latin typeface="Consolas" panose="020B0609020204030204" pitchFamily="49" charset="0"/>
              </a:rPr>
              <a:t>)</a:t>
            </a:r>
          </a:p>
          <a:p>
            <a:endParaRPr lang="en-US" sz="2400" dirty="0">
              <a:latin typeface="Consolas" panose="020B0609020204030204" pitchFamily="49" charset="0"/>
            </a:endParaRPr>
          </a:p>
          <a:p>
            <a:endParaRPr lang="en-US" sz="2400" dirty="0">
              <a:latin typeface="Consolas" panose="020B0609020204030204" pitchFamily="49" charset="0"/>
            </a:endParaRPr>
          </a:p>
          <a:p>
            <a:endParaRPr lang="en-US" sz="2400" dirty="0">
              <a:latin typeface="Consolas" panose="020B0609020204030204" pitchFamily="49" charset="0"/>
            </a:endParaRPr>
          </a:p>
          <a:p>
            <a:endParaRPr lang="en-US" sz="2400" dirty="0" err="1">
              <a:latin typeface="Consolas" panose="020B0609020204030204" pitchFamily="49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07913A5-0A69-1B41-F483-FBF704DAF3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8236" y="2771683"/>
            <a:ext cx="8811855" cy="65731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886F805-6155-FA21-7538-1257467324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5599" y="4819569"/>
            <a:ext cx="6620799" cy="1162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1028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A5E8F3C-E7A3-CC49-8EBA-E7177324CB62}"/>
              </a:ext>
            </a:extLst>
          </p:cNvPr>
          <p:cNvSpPr txBox="1"/>
          <p:nvPr/>
        </p:nvSpPr>
        <p:spPr>
          <a:xfrm>
            <a:off x="748145" y="814647"/>
            <a:ext cx="10939550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Goals</a:t>
            </a:r>
          </a:p>
          <a:p>
            <a:pPr marL="514350" indent="-514350">
              <a:buAutoNum type="arabicPeriod"/>
            </a:pPr>
            <a:r>
              <a:rPr lang="en-US" sz="3200" dirty="0"/>
              <a:t>Learn </a:t>
            </a:r>
            <a:r>
              <a:rPr lang="en-US" sz="3200" dirty="0" err="1"/>
              <a:t>dplyr</a:t>
            </a:r>
            <a:r>
              <a:rPr lang="en-US" sz="3200" dirty="0"/>
              <a:t> tools for grouping and summarizing data in R</a:t>
            </a:r>
          </a:p>
          <a:p>
            <a:pPr marL="514350" indent="-514350">
              <a:buAutoNum type="arabicPeriod"/>
            </a:pPr>
            <a:endParaRPr lang="en-US" sz="3200" dirty="0"/>
          </a:p>
          <a:p>
            <a:r>
              <a:rPr lang="en-US" sz="4000" dirty="0"/>
              <a:t>Objectives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</a:pPr>
            <a:r>
              <a:rPr lang="en-US" sz="3200" dirty="0"/>
              <a:t>Calculate a summary statistic for a variable using the summarize() function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</a:pPr>
            <a:r>
              <a:rPr lang="en-US" sz="3200" dirty="0"/>
              <a:t>Creates groupings of data using the </a:t>
            </a:r>
            <a:r>
              <a:rPr lang="en-US" sz="3200" dirty="0" err="1"/>
              <a:t>group_by</a:t>
            </a:r>
            <a:r>
              <a:rPr lang="en-US" sz="3200" dirty="0"/>
              <a:t>() function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</a:pPr>
            <a:r>
              <a:rPr lang="en-US" sz="3200" dirty="0"/>
              <a:t>Combine </a:t>
            </a:r>
            <a:r>
              <a:rPr lang="en-US" sz="3200" dirty="0" err="1"/>
              <a:t>group_by</a:t>
            </a:r>
            <a:r>
              <a:rPr lang="en-US" sz="3200" dirty="0"/>
              <a:t>() and summarize() functions to calculate summary statistics for groups of data</a:t>
            </a:r>
          </a:p>
        </p:txBody>
      </p:sp>
    </p:spTree>
    <p:extLst>
      <p:ext uri="{BB962C8B-B14F-4D97-AF65-F5344CB8AC3E}">
        <p14:creationId xmlns:p14="http://schemas.microsoft.com/office/powerpoint/2010/main" val="7274583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EDD1C-6CFF-334A-AB67-99CF4CC9B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Data Science Pipeline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A62B42-9E84-8B4E-A63B-3E9F05150F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9FB760-B370-434A-BDC7-3BB975B82E7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000109"/>
            <a:ext cx="12192000" cy="448855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83989C4-EC14-9944-AA13-435E7CAF2ACB}"/>
              </a:ext>
            </a:extLst>
          </p:cNvPr>
          <p:cNvSpPr txBox="1"/>
          <p:nvPr/>
        </p:nvSpPr>
        <p:spPr>
          <a:xfrm>
            <a:off x="0" y="6488668"/>
            <a:ext cx="6818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i="1" dirty="0"/>
              <a:t>R for Data Science</a:t>
            </a:r>
            <a:r>
              <a:rPr lang="en-US" dirty="0"/>
              <a:t> (https://r4ds.had.co.nz/</a:t>
            </a:r>
            <a:r>
              <a:rPr lang="en-US" dirty="0" err="1"/>
              <a:t>introduction.html</a:t>
            </a:r>
            <a:r>
              <a:rPr lang="en-US" dirty="0"/>
              <a:t>)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6617327" y="3856383"/>
            <a:ext cx="1245704" cy="530087"/>
          </a:xfrm>
          <a:prstGeom prst="roundRect">
            <a:avLst/>
          </a:prstGeom>
          <a:solidFill>
            <a:srgbClr val="FFC00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4331326" y="4628543"/>
            <a:ext cx="1896753" cy="530087"/>
          </a:xfrm>
          <a:prstGeom prst="roundRect">
            <a:avLst/>
          </a:prstGeom>
          <a:solidFill>
            <a:srgbClr val="FFC00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53034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C509C-724E-01FB-0775-90046399E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 vs. Wide Format Data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03AE24B-CC9D-C55E-D616-ED13269B53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93139" y="2084832"/>
            <a:ext cx="5182049" cy="37005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7FCF967-29D7-DDC1-8707-6E0601D4908A}"/>
              </a:ext>
            </a:extLst>
          </p:cNvPr>
          <p:cNvSpPr txBox="1"/>
          <p:nvPr/>
        </p:nvSpPr>
        <p:spPr>
          <a:xfrm>
            <a:off x="1" y="6534150"/>
            <a:ext cx="121919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Introduction to the </a:t>
            </a:r>
            <a:r>
              <a:rPr lang="en-US" sz="1400" dirty="0" err="1"/>
              <a:t>Tidyverse</a:t>
            </a:r>
            <a:r>
              <a:rPr lang="en-US" sz="1400" dirty="0"/>
              <a:t>: How to be a Tidy Data Scientist, Olivier </a:t>
            </a:r>
            <a:r>
              <a:rPr lang="en-US" sz="1400" dirty="0" err="1"/>
              <a:t>Giminez</a:t>
            </a:r>
            <a:r>
              <a:rPr lang="en-US" sz="1400" dirty="0"/>
              <a:t>, November 2020 (https://oliviergimenez.github.io/intro_tidyverse/#50)</a:t>
            </a:r>
          </a:p>
        </p:txBody>
      </p:sp>
    </p:spTree>
    <p:extLst>
      <p:ext uri="{BB962C8B-B14F-4D97-AF65-F5344CB8AC3E}">
        <p14:creationId xmlns:p14="http://schemas.microsoft.com/office/powerpoint/2010/main" val="33460909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69A81-EACE-CA4A-8F32-2988B1716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Summarize()</a:t>
            </a:r>
          </a:p>
        </p:txBody>
      </p:sp>
    </p:spTree>
    <p:extLst>
      <p:ext uri="{BB962C8B-B14F-4D97-AF65-F5344CB8AC3E}">
        <p14:creationId xmlns:p14="http://schemas.microsoft.com/office/powerpoint/2010/main" val="8594583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AEE7AA-CC51-CE40-9585-24244F73C7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Q: What is the distribution of Alkaline Phosphatase results?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7F51D5-B3E9-E993-7AED-CA31195A14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2219" y="1786336"/>
            <a:ext cx="6947561" cy="4881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8176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2"/>
          <p:cNvSpPr txBox="1"/>
          <p:nvPr/>
        </p:nvSpPr>
        <p:spPr>
          <a:xfrm>
            <a:off x="1758718" y="1950720"/>
            <a:ext cx="6159054" cy="890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/>
          <a:p>
            <a:pPr marL="464003" indent="-457200">
              <a:buFont typeface="Arial" charset="0"/>
              <a:buChar char="•"/>
            </a:pPr>
            <a:r>
              <a:rPr lang="en-US" sz="3200" dirty="0">
                <a:latin typeface="Calibri"/>
                <a:ea typeface="Calibri"/>
                <a:cs typeface="Calibri"/>
                <a:sym typeface="Calibri"/>
              </a:rPr>
              <a:t>Make summaries of your data</a:t>
            </a:r>
            <a:endParaRPr sz="32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46;p7"/>
          <p:cNvSpPr>
            <a:spLocks noChangeAspect="1"/>
          </p:cNvSpPr>
          <p:nvPr/>
        </p:nvSpPr>
        <p:spPr>
          <a:xfrm>
            <a:off x="11152671" y="5805616"/>
            <a:ext cx="776274" cy="83567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4340" y="2673888"/>
            <a:ext cx="5439827" cy="2066804"/>
          </a:xfrm>
          <a:prstGeom prst="rect">
            <a:avLst/>
          </a:prstGeom>
        </p:spPr>
      </p:pic>
      <p:sp>
        <p:nvSpPr>
          <p:cNvPr id="2" name="Rounded Rectangle 1"/>
          <p:cNvSpPr/>
          <p:nvPr/>
        </p:nvSpPr>
        <p:spPr>
          <a:xfrm>
            <a:off x="4765040" y="2987040"/>
            <a:ext cx="1010920" cy="1753652"/>
          </a:xfrm>
          <a:prstGeom prst="round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986757" y="750622"/>
            <a:ext cx="283064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latin typeface="+mj-lt"/>
                <a:sym typeface="Calibri"/>
              </a:rPr>
              <a:t>summarize</a:t>
            </a:r>
            <a:r>
              <a:rPr lang="en-US" sz="5400" dirty="0">
                <a:sym typeface="Calibri"/>
              </a:rPr>
              <a:t>()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A493C65-B51F-E941-8996-74CCA516164B}"/>
              </a:ext>
            </a:extLst>
          </p:cNvPr>
          <p:cNvSpPr/>
          <p:nvPr/>
        </p:nvSpPr>
        <p:spPr>
          <a:xfrm>
            <a:off x="7212330" y="2673888"/>
            <a:ext cx="705442" cy="7093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68516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31;p17"/>
          <p:cNvSpPr/>
          <p:nvPr/>
        </p:nvSpPr>
        <p:spPr>
          <a:xfrm>
            <a:off x="847205" y="2375374"/>
            <a:ext cx="10762593" cy="1497972"/>
          </a:xfrm>
          <a:custGeom>
            <a:avLst/>
            <a:gdLst/>
            <a:ahLst/>
            <a:cxnLst/>
            <a:rect l="l" t="t" r="r" b="b"/>
            <a:pathLst>
              <a:path w="14544040" h="1333500" extrusionOk="0">
                <a:moveTo>
                  <a:pt x="0" y="0"/>
                </a:moveTo>
                <a:lnTo>
                  <a:pt x="14543737" y="0"/>
                </a:lnTo>
                <a:lnTo>
                  <a:pt x="14543737" y="1333348"/>
                </a:lnTo>
                <a:lnTo>
                  <a:pt x="0" y="1333348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296" name="Google Shape;296;p32"/>
          <p:cNvSpPr txBox="1"/>
          <p:nvPr/>
        </p:nvSpPr>
        <p:spPr>
          <a:xfrm>
            <a:off x="847205" y="1882660"/>
            <a:ext cx="6159054" cy="11675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/>
          <a:p>
            <a:pPr marL="464003" indent="-457200">
              <a:buFont typeface="Arial" charset="0"/>
              <a:buChar char="•"/>
            </a:pPr>
            <a:r>
              <a:rPr lang="en-US" sz="2800" dirty="0">
                <a:latin typeface="Calibri"/>
                <a:ea typeface="Calibri"/>
                <a:cs typeface="Calibri"/>
                <a:sym typeface="Calibri"/>
              </a:rPr>
              <a:t>Make summaries of your data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535224" y="2433717"/>
            <a:ext cx="1007457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biochem</a:t>
            </a:r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%&gt;%</a:t>
            </a:r>
          </a:p>
          <a:p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summarize(</a:t>
            </a:r>
            <a:r>
              <a:rPr lang="en-US" sz="3200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new_variable</a:t>
            </a:r>
            <a:r>
              <a:rPr lang="en-US" sz="3200" dirty="0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</a:t>
            </a:r>
            <a:r>
              <a:rPr lang="en-US" sz="4000" b="1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=</a:t>
            </a:r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</a:t>
            </a:r>
            <a:r>
              <a:rPr lang="en-US" sz="3200" dirty="0">
                <a:solidFill>
                  <a:srgbClr val="D3908F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calculation</a:t>
            </a:r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</a:t>
            </a:r>
            <a:endParaRPr lang="en-US" dirty="0"/>
          </a:p>
        </p:txBody>
      </p:sp>
      <p:sp>
        <p:nvSpPr>
          <p:cNvPr id="15" name="Google Shape;46;p7"/>
          <p:cNvSpPr>
            <a:spLocks noChangeAspect="1"/>
          </p:cNvSpPr>
          <p:nvPr/>
        </p:nvSpPr>
        <p:spPr>
          <a:xfrm>
            <a:off x="11152671" y="5805616"/>
            <a:ext cx="776274" cy="83567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19" name="Google Shape;137;p17"/>
          <p:cNvSpPr/>
          <p:nvPr/>
        </p:nvSpPr>
        <p:spPr>
          <a:xfrm>
            <a:off x="2698230" y="4168817"/>
            <a:ext cx="2530995" cy="1557835"/>
          </a:xfrm>
          <a:prstGeom prst="wedgeRoundRectCallout">
            <a:avLst>
              <a:gd name="adj1" fmla="val 62427"/>
              <a:gd name="adj2" fmla="val -92068"/>
              <a:gd name="adj3" fmla="val 16667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20" name="Google Shape;138;p17"/>
          <p:cNvSpPr txBox="1"/>
          <p:nvPr/>
        </p:nvSpPr>
        <p:spPr>
          <a:xfrm>
            <a:off x="2796007" y="4432660"/>
            <a:ext cx="2327721" cy="1143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2652" rIns="0" bIns="0" anchor="t" anchorCtr="0">
            <a:noAutofit/>
          </a:bodyPr>
          <a:lstStyle/>
          <a:p>
            <a:pPr marL="208524" marR="2721" indent="-202061" algn="ctr">
              <a:lnSpc>
                <a:spcPct val="113506"/>
              </a:lnSpc>
            </a:pPr>
            <a:r>
              <a:rPr lang="en-US" sz="2800" b="1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name for new variable</a:t>
            </a:r>
            <a:endParaRPr sz="2800" dirty="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1" name="Google Shape;172;p20"/>
          <p:cNvSpPr/>
          <p:nvPr/>
        </p:nvSpPr>
        <p:spPr>
          <a:xfrm>
            <a:off x="9100228" y="3560242"/>
            <a:ext cx="1977347" cy="2153752"/>
          </a:xfrm>
          <a:custGeom>
            <a:avLst/>
            <a:gdLst>
              <a:gd name="connsiteX0" fmla="*/ 6812950 w 7169286"/>
              <a:gd name="connsiteY0" fmla="*/ 1066067 h 3683789"/>
              <a:gd name="connsiteX1" fmla="*/ 356337 w 7169286"/>
              <a:gd name="connsiteY1" fmla="*/ 1066067 h 3683789"/>
              <a:gd name="connsiteX2" fmla="*/ 307986 w 7169286"/>
              <a:gd name="connsiteY2" fmla="*/ 1069320 h 3683789"/>
              <a:gd name="connsiteX3" fmla="*/ 261611 w 7169286"/>
              <a:gd name="connsiteY3" fmla="*/ 1078796 h 3683789"/>
              <a:gd name="connsiteX4" fmla="*/ 217637 w 7169286"/>
              <a:gd name="connsiteY4" fmla="*/ 1094070 h 3683789"/>
              <a:gd name="connsiteX5" fmla="*/ 176489 w 7169286"/>
              <a:gd name="connsiteY5" fmla="*/ 1114718 h 3683789"/>
              <a:gd name="connsiteX6" fmla="*/ 138592 w 7169286"/>
              <a:gd name="connsiteY6" fmla="*/ 1140316 h 3683789"/>
              <a:gd name="connsiteX7" fmla="*/ 104371 w 7169286"/>
              <a:gd name="connsiteY7" fmla="*/ 1170438 h 3683789"/>
              <a:gd name="connsiteX8" fmla="*/ 74249 w 7169286"/>
              <a:gd name="connsiteY8" fmla="*/ 1204659 h 3683789"/>
              <a:gd name="connsiteX9" fmla="*/ 48651 w 7169286"/>
              <a:gd name="connsiteY9" fmla="*/ 1242556 h 3683789"/>
              <a:gd name="connsiteX10" fmla="*/ 28003 w 7169286"/>
              <a:gd name="connsiteY10" fmla="*/ 1283704 h 3683789"/>
              <a:gd name="connsiteX11" fmla="*/ 12729 w 7169286"/>
              <a:gd name="connsiteY11" fmla="*/ 1327678 h 3683789"/>
              <a:gd name="connsiteX12" fmla="*/ 3253 w 7169286"/>
              <a:gd name="connsiteY12" fmla="*/ 1374053 h 3683789"/>
              <a:gd name="connsiteX13" fmla="*/ 0 w 7169286"/>
              <a:gd name="connsiteY13" fmla="*/ 1422404 h 3683789"/>
              <a:gd name="connsiteX14" fmla="*/ 0 w 7169286"/>
              <a:gd name="connsiteY14" fmla="*/ 3327451 h 3683789"/>
              <a:gd name="connsiteX15" fmla="*/ 3253 w 7169286"/>
              <a:gd name="connsiteY15" fmla="*/ 3375803 h 3683789"/>
              <a:gd name="connsiteX16" fmla="*/ 12729 w 7169286"/>
              <a:gd name="connsiteY16" fmla="*/ 3422178 h 3683789"/>
              <a:gd name="connsiteX17" fmla="*/ 28003 w 7169286"/>
              <a:gd name="connsiteY17" fmla="*/ 3466151 h 3683789"/>
              <a:gd name="connsiteX18" fmla="*/ 48651 w 7169286"/>
              <a:gd name="connsiteY18" fmla="*/ 3507299 h 3683789"/>
              <a:gd name="connsiteX19" fmla="*/ 74249 w 7169286"/>
              <a:gd name="connsiteY19" fmla="*/ 3545196 h 3683789"/>
              <a:gd name="connsiteX20" fmla="*/ 104371 w 7169286"/>
              <a:gd name="connsiteY20" fmla="*/ 3579417 h 3683789"/>
              <a:gd name="connsiteX21" fmla="*/ 138592 w 7169286"/>
              <a:gd name="connsiteY21" fmla="*/ 3609539 h 3683789"/>
              <a:gd name="connsiteX22" fmla="*/ 176489 w 7169286"/>
              <a:gd name="connsiteY22" fmla="*/ 3635136 h 3683789"/>
              <a:gd name="connsiteX23" fmla="*/ 217637 w 7169286"/>
              <a:gd name="connsiteY23" fmla="*/ 3655784 h 3683789"/>
              <a:gd name="connsiteX24" fmla="*/ 261611 w 7169286"/>
              <a:gd name="connsiteY24" fmla="*/ 3671059 h 3683789"/>
              <a:gd name="connsiteX25" fmla="*/ 307986 w 7169286"/>
              <a:gd name="connsiteY25" fmla="*/ 3680535 h 3683789"/>
              <a:gd name="connsiteX26" fmla="*/ 356337 w 7169286"/>
              <a:gd name="connsiteY26" fmla="*/ 3683788 h 3683789"/>
              <a:gd name="connsiteX27" fmla="*/ 6812950 w 7169286"/>
              <a:gd name="connsiteY27" fmla="*/ 3683788 h 3683789"/>
              <a:gd name="connsiteX28" fmla="*/ 6861301 w 7169286"/>
              <a:gd name="connsiteY28" fmla="*/ 3680535 h 3683789"/>
              <a:gd name="connsiteX29" fmla="*/ 6907675 w 7169286"/>
              <a:gd name="connsiteY29" fmla="*/ 3671059 h 3683789"/>
              <a:gd name="connsiteX30" fmla="*/ 6951648 w 7169286"/>
              <a:gd name="connsiteY30" fmla="*/ 3655784 h 3683789"/>
              <a:gd name="connsiteX31" fmla="*/ 6992795 w 7169286"/>
              <a:gd name="connsiteY31" fmla="*/ 3635136 h 3683789"/>
              <a:gd name="connsiteX32" fmla="*/ 7030692 w 7169286"/>
              <a:gd name="connsiteY32" fmla="*/ 3609539 h 3683789"/>
              <a:gd name="connsiteX33" fmla="*/ 7064914 w 7169286"/>
              <a:gd name="connsiteY33" fmla="*/ 3579417 h 3683789"/>
              <a:gd name="connsiteX34" fmla="*/ 7095036 w 7169286"/>
              <a:gd name="connsiteY34" fmla="*/ 3545196 h 3683789"/>
              <a:gd name="connsiteX35" fmla="*/ 7120633 w 7169286"/>
              <a:gd name="connsiteY35" fmla="*/ 3507299 h 3683789"/>
              <a:gd name="connsiteX36" fmla="*/ 7141281 w 7169286"/>
              <a:gd name="connsiteY36" fmla="*/ 3466151 h 3683789"/>
              <a:gd name="connsiteX37" fmla="*/ 7156556 w 7169286"/>
              <a:gd name="connsiteY37" fmla="*/ 3422178 h 3683789"/>
              <a:gd name="connsiteX38" fmla="*/ 7166032 w 7169286"/>
              <a:gd name="connsiteY38" fmla="*/ 3375803 h 3683789"/>
              <a:gd name="connsiteX39" fmla="*/ 7169285 w 7169286"/>
              <a:gd name="connsiteY39" fmla="*/ 3327451 h 3683789"/>
              <a:gd name="connsiteX40" fmla="*/ 7169285 w 7169286"/>
              <a:gd name="connsiteY40" fmla="*/ 1422404 h 3683789"/>
              <a:gd name="connsiteX41" fmla="*/ 7166032 w 7169286"/>
              <a:gd name="connsiteY41" fmla="*/ 1374053 h 3683789"/>
              <a:gd name="connsiteX42" fmla="*/ 7156556 w 7169286"/>
              <a:gd name="connsiteY42" fmla="*/ 1327678 h 3683789"/>
              <a:gd name="connsiteX43" fmla="*/ 7141281 w 7169286"/>
              <a:gd name="connsiteY43" fmla="*/ 1283704 h 3683789"/>
              <a:gd name="connsiteX44" fmla="*/ 7120633 w 7169286"/>
              <a:gd name="connsiteY44" fmla="*/ 1242556 h 3683789"/>
              <a:gd name="connsiteX45" fmla="*/ 7095036 w 7169286"/>
              <a:gd name="connsiteY45" fmla="*/ 1204659 h 3683789"/>
              <a:gd name="connsiteX46" fmla="*/ 7064914 w 7169286"/>
              <a:gd name="connsiteY46" fmla="*/ 1170438 h 3683789"/>
              <a:gd name="connsiteX47" fmla="*/ 7030692 w 7169286"/>
              <a:gd name="connsiteY47" fmla="*/ 1140316 h 3683789"/>
              <a:gd name="connsiteX48" fmla="*/ 6992795 w 7169286"/>
              <a:gd name="connsiteY48" fmla="*/ 1114718 h 3683789"/>
              <a:gd name="connsiteX49" fmla="*/ 6951648 w 7169286"/>
              <a:gd name="connsiteY49" fmla="*/ 1094070 h 3683789"/>
              <a:gd name="connsiteX50" fmla="*/ 6907675 w 7169286"/>
              <a:gd name="connsiteY50" fmla="*/ 1078796 h 3683789"/>
              <a:gd name="connsiteX51" fmla="*/ 6861301 w 7169286"/>
              <a:gd name="connsiteY51" fmla="*/ 1069320 h 3683789"/>
              <a:gd name="connsiteX52" fmla="*/ 6812950 w 7169286"/>
              <a:gd name="connsiteY52" fmla="*/ 1066067 h 3683789"/>
              <a:gd name="connsiteX0" fmla="*/ 708093 w 7169286"/>
              <a:gd name="connsiteY0" fmla="*/ 0 h 3683789"/>
              <a:gd name="connsiteX1" fmla="*/ 603384 w 7169286"/>
              <a:gd name="connsiteY1" fmla="*/ 1066067 h 3683789"/>
              <a:gd name="connsiteX2" fmla="*/ 2993816 w 7169286"/>
              <a:gd name="connsiteY2" fmla="*/ 1082813 h 3683789"/>
              <a:gd name="connsiteX3" fmla="*/ 708093 w 7169286"/>
              <a:gd name="connsiteY3" fmla="*/ 0 h 3683789"/>
              <a:gd name="connsiteX0" fmla="*/ 6812950 w 7169284"/>
              <a:gd name="connsiteY0" fmla="*/ 1066067 h 3683787"/>
              <a:gd name="connsiteX1" fmla="*/ 356337 w 7169284"/>
              <a:gd name="connsiteY1" fmla="*/ 1066067 h 3683787"/>
              <a:gd name="connsiteX2" fmla="*/ 307986 w 7169284"/>
              <a:gd name="connsiteY2" fmla="*/ 1069320 h 3683787"/>
              <a:gd name="connsiteX3" fmla="*/ 261611 w 7169284"/>
              <a:gd name="connsiteY3" fmla="*/ 1078796 h 3683787"/>
              <a:gd name="connsiteX4" fmla="*/ 217637 w 7169284"/>
              <a:gd name="connsiteY4" fmla="*/ 1094070 h 3683787"/>
              <a:gd name="connsiteX5" fmla="*/ 176489 w 7169284"/>
              <a:gd name="connsiteY5" fmla="*/ 1114718 h 3683787"/>
              <a:gd name="connsiteX6" fmla="*/ 138592 w 7169284"/>
              <a:gd name="connsiteY6" fmla="*/ 1140316 h 3683787"/>
              <a:gd name="connsiteX7" fmla="*/ 104371 w 7169284"/>
              <a:gd name="connsiteY7" fmla="*/ 1170438 h 3683787"/>
              <a:gd name="connsiteX8" fmla="*/ 74249 w 7169284"/>
              <a:gd name="connsiteY8" fmla="*/ 1204659 h 3683787"/>
              <a:gd name="connsiteX9" fmla="*/ 48651 w 7169284"/>
              <a:gd name="connsiteY9" fmla="*/ 1242556 h 3683787"/>
              <a:gd name="connsiteX10" fmla="*/ 28003 w 7169284"/>
              <a:gd name="connsiteY10" fmla="*/ 1283704 h 3683787"/>
              <a:gd name="connsiteX11" fmla="*/ 12729 w 7169284"/>
              <a:gd name="connsiteY11" fmla="*/ 1327678 h 3683787"/>
              <a:gd name="connsiteX12" fmla="*/ 3253 w 7169284"/>
              <a:gd name="connsiteY12" fmla="*/ 1374053 h 3683787"/>
              <a:gd name="connsiteX13" fmla="*/ 0 w 7169284"/>
              <a:gd name="connsiteY13" fmla="*/ 1422404 h 3683787"/>
              <a:gd name="connsiteX14" fmla="*/ 0 w 7169284"/>
              <a:gd name="connsiteY14" fmla="*/ 3327451 h 3683787"/>
              <a:gd name="connsiteX15" fmla="*/ 3253 w 7169284"/>
              <a:gd name="connsiteY15" fmla="*/ 3375803 h 3683787"/>
              <a:gd name="connsiteX16" fmla="*/ 12729 w 7169284"/>
              <a:gd name="connsiteY16" fmla="*/ 3422178 h 3683787"/>
              <a:gd name="connsiteX17" fmla="*/ 28003 w 7169284"/>
              <a:gd name="connsiteY17" fmla="*/ 3466151 h 3683787"/>
              <a:gd name="connsiteX18" fmla="*/ 48651 w 7169284"/>
              <a:gd name="connsiteY18" fmla="*/ 3507299 h 3683787"/>
              <a:gd name="connsiteX19" fmla="*/ 74249 w 7169284"/>
              <a:gd name="connsiteY19" fmla="*/ 3545196 h 3683787"/>
              <a:gd name="connsiteX20" fmla="*/ 104371 w 7169284"/>
              <a:gd name="connsiteY20" fmla="*/ 3579417 h 3683787"/>
              <a:gd name="connsiteX21" fmla="*/ 138592 w 7169284"/>
              <a:gd name="connsiteY21" fmla="*/ 3609539 h 3683787"/>
              <a:gd name="connsiteX22" fmla="*/ 176489 w 7169284"/>
              <a:gd name="connsiteY22" fmla="*/ 3635136 h 3683787"/>
              <a:gd name="connsiteX23" fmla="*/ 217637 w 7169284"/>
              <a:gd name="connsiteY23" fmla="*/ 3655784 h 3683787"/>
              <a:gd name="connsiteX24" fmla="*/ 261611 w 7169284"/>
              <a:gd name="connsiteY24" fmla="*/ 3671059 h 3683787"/>
              <a:gd name="connsiteX25" fmla="*/ 307986 w 7169284"/>
              <a:gd name="connsiteY25" fmla="*/ 3680535 h 3683787"/>
              <a:gd name="connsiteX26" fmla="*/ 356337 w 7169284"/>
              <a:gd name="connsiteY26" fmla="*/ 3683788 h 3683787"/>
              <a:gd name="connsiteX27" fmla="*/ 6812950 w 7169284"/>
              <a:gd name="connsiteY27" fmla="*/ 3683788 h 3683787"/>
              <a:gd name="connsiteX28" fmla="*/ 6861301 w 7169284"/>
              <a:gd name="connsiteY28" fmla="*/ 3680535 h 3683787"/>
              <a:gd name="connsiteX29" fmla="*/ 6907675 w 7169284"/>
              <a:gd name="connsiteY29" fmla="*/ 3671059 h 3683787"/>
              <a:gd name="connsiteX30" fmla="*/ 6951648 w 7169284"/>
              <a:gd name="connsiteY30" fmla="*/ 3655784 h 3683787"/>
              <a:gd name="connsiteX31" fmla="*/ 6992795 w 7169284"/>
              <a:gd name="connsiteY31" fmla="*/ 3635136 h 3683787"/>
              <a:gd name="connsiteX32" fmla="*/ 7030692 w 7169284"/>
              <a:gd name="connsiteY32" fmla="*/ 3609539 h 3683787"/>
              <a:gd name="connsiteX33" fmla="*/ 7064914 w 7169284"/>
              <a:gd name="connsiteY33" fmla="*/ 3579417 h 3683787"/>
              <a:gd name="connsiteX34" fmla="*/ 7095036 w 7169284"/>
              <a:gd name="connsiteY34" fmla="*/ 3545196 h 3683787"/>
              <a:gd name="connsiteX35" fmla="*/ 7120633 w 7169284"/>
              <a:gd name="connsiteY35" fmla="*/ 3507299 h 3683787"/>
              <a:gd name="connsiteX36" fmla="*/ 7141281 w 7169284"/>
              <a:gd name="connsiteY36" fmla="*/ 3466151 h 3683787"/>
              <a:gd name="connsiteX37" fmla="*/ 7156556 w 7169284"/>
              <a:gd name="connsiteY37" fmla="*/ 3422178 h 3683787"/>
              <a:gd name="connsiteX38" fmla="*/ 7166032 w 7169284"/>
              <a:gd name="connsiteY38" fmla="*/ 3375803 h 3683787"/>
              <a:gd name="connsiteX39" fmla="*/ 7169285 w 7169284"/>
              <a:gd name="connsiteY39" fmla="*/ 3327451 h 3683787"/>
              <a:gd name="connsiteX40" fmla="*/ 7169285 w 7169284"/>
              <a:gd name="connsiteY40" fmla="*/ 1422404 h 3683787"/>
              <a:gd name="connsiteX41" fmla="*/ 7166032 w 7169284"/>
              <a:gd name="connsiteY41" fmla="*/ 1374053 h 3683787"/>
              <a:gd name="connsiteX42" fmla="*/ 7156556 w 7169284"/>
              <a:gd name="connsiteY42" fmla="*/ 1327678 h 3683787"/>
              <a:gd name="connsiteX43" fmla="*/ 7141281 w 7169284"/>
              <a:gd name="connsiteY43" fmla="*/ 1283704 h 3683787"/>
              <a:gd name="connsiteX44" fmla="*/ 7120633 w 7169284"/>
              <a:gd name="connsiteY44" fmla="*/ 1242556 h 3683787"/>
              <a:gd name="connsiteX45" fmla="*/ 7095036 w 7169284"/>
              <a:gd name="connsiteY45" fmla="*/ 1204659 h 3683787"/>
              <a:gd name="connsiteX46" fmla="*/ 7064914 w 7169284"/>
              <a:gd name="connsiteY46" fmla="*/ 1170438 h 3683787"/>
              <a:gd name="connsiteX47" fmla="*/ 7030692 w 7169284"/>
              <a:gd name="connsiteY47" fmla="*/ 1140316 h 3683787"/>
              <a:gd name="connsiteX48" fmla="*/ 6992795 w 7169284"/>
              <a:gd name="connsiteY48" fmla="*/ 1114718 h 3683787"/>
              <a:gd name="connsiteX49" fmla="*/ 6951648 w 7169284"/>
              <a:gd name="connsiteY49" fmla="*/ 1094070 h 3683787"/>
              <a:gd name="connsiteX50" fmla="*/ 6907675 w 7169284"/>
              <a:gd name="connsiteY50" fmla="*/ 1078796 h 3683787"/>
              <a:gd name="connsiteX51" fmla="*/ 6861301 w 7169284"/>
              <a:gd name="connsiteY51" fmla="*/ 1069320 h 3683787"/>
              <a:gd name="connsiteX52" fmla="*/ 6812950 w 7169284"/>
              <a:gd name="connsiteY52" fmla="*/ 1066067 h 3683787"/>
              <a:gd name="connsiteX0" fmla="*/ 708093 w 7169284"/>
              <a:gd name="connsiteY0" fmla="*/ 0 h 3683787"/>
              <a:gd name="connsiteX1" fmla="*/ 603384 w 7169284"/>
              <a:gd name="connsiteY1" fmla="*/ 1066067 h 3683787"/>
              <a:gd name="connsiteX2" fmla="*/ 2993816 w 7169284"/>
              <a:gd name="connsiteY2" fmla="*/ 1082813 h 3683787"/>
              <a:gd name="connsiteX3" fmla="*/ 708093 w 7169284"/>
              <a:gd name="connsiteY3" fmla="*/ 0 h 3683787"/>
              <a:gd name="connsiteX0" fmla="*/ 6812950 w 7169286"/>
              <a:gd name="connsiteY0" fmla="*/ 1066067 h 3683789"/>
              <a:gd name="connsiteX1" fmla="*/ 356337 w 7169286"/>
              <a:gd name="connsiteY1" fmla="*/ 1066067 h 3683789"/>
              <a:gd name="connsiteX2" fmla="*/ 307986 w 7169286"/>
              <a:gd name="connsiteY2" fmla="*/ 1069320 h 3683789"/>
              <a:gd name="connsiteX3" fmla="*/ 261611 w 7169286"/>
              <a:gd name="connsiteY3" fmla="*/ 1078796 h 3683789"/>
              <a:gd name="connsiteX4" fmla="*/ 217637 w 7169286"/>
              <a:gd name="connsiteY4" fmla="*/ 1094070 h 3683789"/>
              <a:gd name="connsiteX5" fmla="*/ 176489 w 7169286"/>
              <a:gd name="connsiteY5" fmla="*/ 1114718 h 3683789"/>
              <a:gd name="connsiteX6" fmla="*/ 138592 w 7169286"/>
              <a:gd name="connsiteY6" fmla="*/ 1140316 h 3683789"/>
              <a:gd name="connsiteX7" fmla="*/ 104371 w 7169286"/>
              <a:gd name="connsiteY7" fmla="*/ 1170438 h 3683789"/>
              <a:gd name="connsiteX8" fmla="*/ 74249 w 7169286"/>
              <a:gd name="connsiteY8" fmla="*/ 1204659 h 3683789"/>
              <a:gd name="connsiteX9" fmla="*/ 48651 w 7169286"/>
              <a:gd name="connsiteY9" fmla="*/ 1242556 h 3683789"/>
              <a:gd name="connsiteX10" fmla="*/ 28003 w 7169286"/>
              <a:gd name="connsiteY10" fmla="*/ 1283704 h 3683789"/>
              <a:gd name="connsiteX11" fmla="*/ 12729 w 7169286"/>
              <a:gd name="connsiteY11" fmla="*/ 1327678 h 3683789"/>
              <a:gd name="connsiteX12" fmla="*/ 3253 w 7169286"/>
              <a:gd name="connsiteY12" fmla="*/ 1374053 h 3683789"/>
              <a:gd name="connsiteX13" fmla="*/ 0 w 7169286"/>
              <a:gd name="connsiteY13" fmla="*/ 1422404 h 3683789"/>
              <a:gd name="connsiteX14" fmla="*/ 0 w 7169286"/>
              <a:gd name="connsiteY14" fmla="*/ 3327451 h 3683789"/>
              <a:gd name="connsiteX15" fmla="*/ 3253 w 7169286"/>
              <a:gd name="connsiteY15" fmla="*/ 3375803 h 3683789"/>
              <a:gd name="connsiteX16" fmla="*/ 12729 w 7169286"/>
              <a:gd name="connsiteY16" fmla="*/ 3422178 h 3683789"/>
              <a:gd name="connsiteX17" fmla="*/ 28003 w 7169286"/>
              <a:gd name="connsiteY17" fmla="*/ 3466151 h 3683789"/>
              <a:gd name="connsiteX18" fmla="*/ 48651 w 7169286"/>
              <a:gd name="connsiteY18" fmla="*/ 3507299 h 3683789"/>
              <a:gd name="connsiteX19" fmla="*/ 74249 w 7169286"/>
              <a:gd name="connsiteY19" fmla="*/ 3545196 h 3683789"/>
              <a:gd name="connsiteX20" fmla="*/ 104371 w 7169286"/>
              <a:gd name="connsiteY20" fmla="*/ 3579417 h 3683789"/>
              <a:gd name="connsiteX21" fmla="*/ 138592 w 7169286"/>
              <a:gd name="connsiteY21" fmla="*/ 3609539 h 3683789"/>
              <a:gd name="connsiteX22" fmla="*/ 176489 w 7169286"/>
              <a:gd name="connsiteY22" fmla="*/ 3635136 h 3683789"/>
              <a:gd name="connsiteX23" fmla="*/ 217637 w 7169286"/>
              <a:gd name="connsiteY23" fmla="*/ 3655784 h 3683789"/>
              <a:gd name="connsiteX24" fmla="*/ 261611 w 7169286"/>
              <a:gd name="connsiteY24" fmla="*/ 3671059 h 3683789"/>
              <a:gd name="connsiteX25" fmla="*/ 307986 w 7169286"/>
              <a:gd name="connsiteY25" fmla="*/ 3680535 h 3683789"/>
              <a:gd name="connsiteX26" fmla="*/ 356337 w 7169286"/>
              <a:gd name="connsiteY26" fmla="*/ 3683788 h 3683789"/>
              <a:gd name="connsiteX27" fmla="*/ 6812950 w 7169286"/>
              <a:gd name="connsiteY27" fmla="*/ 3683788 h 3683789"/>
              <a:gd name="connsiteX28" fmla="*/ 6861301 w 7169286"/>
              <a:gd name="connsiteY28" fmla="*/ 3680535 h 3683789"/>
              <a:gd name="connsiteX29" fmla="*/ 6907675 w 7169286"/>
              <a:gd name="connsiteY29" fmla="*/ 3671059 h 3683789"/>
              <a:gd name="connsiteX30" fmla="*/ 6951648 w 7169286"/>
              <a:gd name="connsiteY30" fmla="*/ 3655784 h 3683789"/>
              <a:gd name="connsiteX31" fmla="*/ 6992795 w 7169286"/>
              <a:gd name="connsiteY31" fmla="*/ 3635136 h 3683789"/>
              <a:gd name="connsiteX32" fmla="*/ 7030692 w 7169286"/>
              <a:gd name="connsiteY32" fmla="*/ 3609539 h 3683789"/>
              <a:gd name="connsiteX33" fmla="*/ 7064914 w 7169286"/>
              <a:gd name="connsiteY33" fmla="*/ 3579417 h 3683789"/>
              <a:gd name="connsiteX34" fmla="*/ 7095036 w 7169286"/>
              <a:gd name="connsiteY34" fmla="*/ 3545196 h 3683789"/>
              <a:gd name="connsiteX35" fmla="*/ 7120633 w 7169286"/>
              <a:gd name="connsiteY35" fmla="*/ 3507299 h 3683789"/>
              <a:gd name="connsiteX36" fmla="*/ 7141281 w 7169286"/>
              <a:gd name="connsiteY36" fmla="*/ 3466151 h 3683789"/>
              <a:gd name="connsiteX37" fmla="*/ 7156556 w 7169286"/>
              <a:gd name="connsiteY37" fmla="*/ 3422178 h 3683789"/>
              <a:gd name="connsiteX38" fmla="*/ 7166032 w 7169286"/>
              <a:gd name="connsiteY38" fmla="*/ 3375803 h 3683789"/>
              <a:gd name="connsiteX39" fmla="*/ 7169285 w 7169286"/>
              <a:gd name="connsiteY39" fmla="*/ 3327451 h 3683789"/>
              <a:gd name="connsiteX40" fmla="*/ 7169285 w 7169286"/>
              <a:gd name="connsiteY40" fmla="*/ 1422404 h 3683789"/>
              <a:gd name="connsiteX41" fmla="*/ 7166032 w 7169286"/>
              <a:gd name="connsiteY41" fmla="*/ 1374053 h 3683789"/>
              <a:gd name="connsiteX42" fmla="*/ 7156556 w 7169286"/>
              <a:gd name="connsiteY42" fmla="*/ 1327678 h 3683789"/>
              <a:gd name="connsiteX43" fmla="*/ 7141281 w 7169286"/>
              <a:gd name="connsiteY43" fmla="*/ 1283704 h 3683789"/>
              <a:gd name="connsiteX44" fmla="*/ 7120633 w 7169286"/>
              <a:gd name="connsiteY44" fmla="*/ 1242556 h 3683789"/>
              <a:gd name="connsiteX45" fmla="*/ 7095036 w 7169286"/>
              <a:gd name="connsiteY45" fmla="*/ 1204659 h 3683789"/>
              <a:gd name="connsiteX46" fmla="*/ 7064914 w 7169286"/>
              <a:gd name="connsiteY46" fmla="*/ 1170438 h 3683789"/>
              <a:gd name="connsiteX47" fmla="*/ 7030692 w 7169286"/>
              <a:gd name="connsiteY47" fmla="*/ 1140316 h 3683789"/>
              <a:gd name="connsiteX48" fmla="*/ 6992795 w 7169286"/>
              <a:gd name="connsiteY48" fmla="*/ 1114718 h 3683789"/>
              <a:gd name="connsiteX49" fmla="*/ 6951648 w 7169286"/>
              <a:gd name="connsiteY49" fmla="*/ 1094070 h 3683789"/>
              <a:gd name="connsiteX50" fmla="*/ 6907675 w 7169286"/>
              <a:gd name="connsiteY50" fmla="*/ 1078796 h 3683789"/>
              <a:gd name="connsiteX51" fmla="*/ 6861301 w 7169286"/>
              <a:gd name="connsiteY51" fmla="*/ 1069320 h 3683789"/>
              <a:gd name="connsiteX52" fmla="*/ 6812950 w 7169286"/>
              <a:gd name="connsiteY52" fmla="*/ 1066067 h 3683789"/>
              <a:gd name="connsiteX0" fmla="*/ 708093 w 7169286"/>
              <a:gd name="connsiteY0" fmla="*/ 0 h 3683789"/>
              <a:gd name="connsiteX1" fmla="*/ 1836130 w 7169286"/>
              <a:gd name="connsiteY1" fmla="*/ 1066067 h 3683789"/>
              <a:gd name="connsiteX2" fmla="*/ 2993816 w 7169286"/>
              <a:gd name="connsiteY2" fmla="*/ 1082813 h 3683789"/>
              <a:gd name="connsiteX3" fmla="*/ 708093 w 7169286"/>
              <a:gd name="connsiteY3" fmla="*/ 0 h 3683789"/>
              <a:gd name="connsiteX0" fmla="*/ 6812950 w 7169284"/>
              <a:gd name="connsiteY0" fmla="*/ 1099560 h 3717280"/>
              <a:gd name="connsiteX1" fmla="*/ 356337 w 7169284"/>
              <a:gd name="connsiteY1" fmla="*/ 1099560 h 3717280"/>
              <a:gd name="connsiteX2" fmla="*/ 307986 w 7169284"/>
              <a:gd name="connsiteY2" fmla="*/ 1102813 h 3717280"/>
              <a:gd name="connsiteX3" fmla="*/ 261611 w 7169284"/>
              <a:gd name="connsiteY3" fmla="*/ 1112289 h 3717280"/>
              <a:gd name="connsiteX4" fmla="*/ 217637 w 7169284"/>
              <a:gd name="connsiteY4" fmla="*/ 1127563 h 3717280"/>
              <a:gd name="connsiteX5" fmla="*/ 176489 w 7169284"/>
              <a:gd name="connsiteY5" fmla="*/ 1148211 h 3717280"/>
              <a:gd name="connsiteX6" fmla="*/ 138592 w 7169284"/>
              <a:gd name="connsiteY6" fmla="*/ 1173809 h 3717280"/>
              <a:gd name="connsiteX7" fmla="*/ 104371 w 7169284"/>
              <a:gd name="connsiteY7" fmla="*/ 1203931 h 3717280"/>
              <a:gd name="connsiteX8" fmla="*/ 74249 w 7169284"/>
              <a:gd name="connsiteY8" fmla="*/ 1238152 h 3717280"/>
              <a:gd name="connsiteX9" fmla="*/ 48651 w 7169284"/>
              <a:gd name="connsiteY9" fmla="*/ 1276049 h 3717280"/>
              <a:gd name="connsiteX10" fmla="*/ 28003 w 7169284"/>
              <a:gd name="connsiteY10" fmla="*/ 1317197 h 3717280"/>
              <a:gd name="connsiteX11" fmla="*/ 12729 w 7169284"/>
              <a:gd name="connsiteY11" fmla="*/ 1361171 h 3717280"/>
              <a:gd name="connsiteX12" fmla="*/ 3253 w 7169284"/>
              <a:gd name="connsiteY12" fmla="*/ 1407546 h 3717280"/>
              <a:gd name="connsiteX13" fmla="*/ 0 w 7169284"/>
              <a:gd name="connsiteY13" fmla="*/ 1455897 h 3717280"/>
              <a:gd name="connsiteX14" fmla="*/ 0 w 7169284"/>
              <a:gd name="connsiteY14" fmla="*/ 3360944 h 3717280"/>
              <a:gd name="connsiteX15" fmla="*/ 3253 w 7169284"/>
              <a:gd name="connsiteY15" fmla="*/ 3409296 h 3717280"/>
              <a:gd name="connsiteX16" fmla="*/ 12729 w 7169284"/>
              <a:gd name="connsiteY16" fmla="*/ 3455671 h 3717280"/>
              <a:gd name="connsiteX17" fmla="*/ 28003 w 7169284"/>
              <a:gd name="connsiteY17" fmla="*/ 3499644 h 3717280"/>
              <a:gd name="connsiteX18" fmla="*/ 48651 w 7169284"/>
              <a:gd name="connsiteY18" fmla="*/ 3540792 h 3717280"/>
              <a:gd name="connsiteX19" fmla="*/ 74249 w 7169284"/>
              <a:gd name="connsiteY19" fmla="*/ 3578689 h 3717280"/>
              <a:gd name="connsiteX20" fmla="*/ 104371 w 7169284"/>
              <a:gd name="connsiteY20" fmla="*/ 3612910 h 3717280"/>
              <a:gd name="connsiteX21" fmla="*/ 138592 w 7169284"/>
              <a:gd name="connsiteY21" fmla="*/ 3643032 h 3717280"/>
              <a:gd name="connsiteX22" fmla="*/ 176489 w 7169284"/>
              <a:gd name="connsiteY22" fmla="*/ 3668629 h 3717280"/>
              <a:gd name="connsiteX23" fmla="*/ 217637 w 7169284"/>
              <a:gd name="connsiteY23" fmla="*/ 3689277 h 3717280"/>
              <a:gd name="connsiteX24" fmla="*/ 261611 w 7169284"/>
              <a:gd name="connsiteY24" fmla="*/ 3704552 h 3717280"/>
              <a:gd name="connsiteX25" fmla="*/ 307986 w 7169284"/>
              <a:gd name="connsiteY25" fmla="*/ 3714028 h 3717280"/>
              <a:gd name="connsiteX26" fmla="*/ 356337 w 7169284"/>
              <a:gd name="connsiteY26" fmla="*/ 3717281 h 3717280"/>
              <a:gd name="connsiteX27" fmla="*/ 6812950 w 7169284"/>
              <a:gd name="connsiteY27" fmla="*/ 3717281 h 3717280"/>
              <a:gd name="connsiteX28" fmla="*/ 6861301 w 7169284"/>
              <a:gd name="connsiteY28" fmla="*/ 3714028 h 3717280"/>
              <a:gd name="connsiteX29" fmla="*/ 6907675 w 7169284"/>
              <a:gd name="connsiteY29" fmla="*/ 3704552 h 3717280"/>
              <a:gd name="connsiteX30" fmla="*/ 6951648 w 7169284"/>
              <a:gd name="connsiteY30" fmla="*/ 3689277 h 3717280"/>
              <a:gd name="connsiteX31" fmla="*/ 6992795 w 7169284"/>
              <a:gd name="connsiteY31" fmla="*/ 3668629 h 3717280"/>
              <a:gd name="connsiteX32" fmla="*/ 7030692 w 7169284"/>
              <a:gd name="connsiteY32" fmla="*/ 3643032 h 3717280"/>
              <a:gd name="connsiteX33" fmla="*/ 7064914 w 7169284"/>
              <a:gd name="connsiteY33" fmla="*/ 3612910 h 3717280"/>
              <a:gd name="connsiteX34" fmla="*/ 7095036 w 7169284"/>
              <a:gd name="connsiteY34" fmla="*/ 3578689 h 3717280"/>
              <a:gd name="connsiteX35" fmla="*/ 7120633 w 7169284"/>
              <a:gd name="connsiteY35" fmla="*/ 3540792 h 3717280"/>
              <a:gd name="connsiteX36" fmla="*/ 7141281 w 7169284"/>
              <a:gd name="connsiteY36" fmla="*/ 3499644 h 3717280"/>
              <a:gd name="connsiteX37" fmla="*/ 7156556 w 7169284"/>
              <a:gd name="connsiteY37" fmla="*/ 3455671 h 3717280"/>
              <a:gd name="connsiteX38" fmla="*/ 7166032 w 7169284"/>
              <a:gd name="connsiteY38" fmla="*/ 3409296 h 3717280"/>
              <a:gd name="connsiteX39" fmla="*/ 7169285 w 7169284"/>
              <a:gd name="connsiteY39" fmla="*/ 3360944 h 3717280"/>
              <a:gd name="connsiteX40" fmla="*/ 7169285 w 7169284"/>
              <a:gd name="connsiteY40" fmla="*/ 1455897 h 3717280"/>
              <a:gd name="connsiteX41" fmla="*/ 7166032 w 7169284"/>
              <a:gd name="connsiteY41" fmla="*/ 1407546 h 3717280"/>
              <a:gd name="connsiteX42" fmla="*/ 7156556 w 7169284"/>
              <a:gd name="connsiteY42" fmla="*/ 1361171 h 3717280"/>
              <a:gd name="connsiteX43" fmla="*/ 7141281 w 7169284"/>
              <a:gd name="connsiteY43" fmla="*/ 1317197 h 3717280"/>
              <a:gd name="connsiteX44" fmla="*/ 7120633 w 7169284"/>
              <a:gd name="connsiteY44" fmla="*/ 1276049 h 3717280"/>
              <a:gd name="connsiteX45" fmla="*/ 7095036 w 7169284"/>
              <a:gd name="connsiteY45" fmla="*/ 1238152 h 3717280"/>
              <a:gd name="connsiteX46" fmla="*/ 7064914 w 7169284"/>
              <a:gd name="connsiteY46" fmla="*/ 1203931 h 3717280"/>
              <a:gd name="connsiteX47" fmla="*/ 7030692 w 7169284"/>
              <a:gd name="connsiteY47" fmla="*/ 1173809 h 3717280"/>
              <a:gd name="connsiteX48" fmla="*/ 6992795 w 7169284"/>
              <a:gd name="connsiteY48" fmla="*/ 1148211 h 3717280"/>
              <a:gd name="connsiteX49" fmla="*/ 6951648 w 7169284"/>
              <a:gd name="connsiteY49" fmla="*/ 1127563 h 3717280"/>
              <a:gd name="connsiteX50" fmla="*/ 6907675 w 7169284"/>
              <a:gd name="connsiteY50" fmla="*/ 1112289 h 3717280"/>
              <a:gd name="connsiteX51" fmla="*/ 6861301 w 7169284"/>
              <a:gd name="connsiteY51" fmla="*/ 1102813 h 3717280"/>
              <a:gd name="connsiteX52" fmla="*/ 6812950 w 7169284"/>
              <a:gd name="connsiteY52" fmla="*/ 1099560 h 3717280"/>
              <a:gd name="connsiteX0" fmla="*/ 2377043 w 7169284"/>
              <a:gd name="connsiteY0" fmla="*/ 0 h 3717280"/>
              <a:gd name="connsiteX1" fmla="*/ 1836130 w 7169284"/>
              <a:gd name="connsiteY1" fmla="*/ 1099560 h 3717280"/>
              <a:gd name="connsiteX2" fmla="*/ 2993816 w 7169284"/>
              <a:gd name="connsiteY2" fmla="*/ 1116306 h 3717280"/>
              <a:gd name="connsiteX3" fmla="*/ 2377043 w 7169284"/>
              <a:gd name="connsiteY3" fmla="*/ 0 h 3717280"/>
              <a:gd name="connsiteX0" fmla="*/ 6812950 w 7169286"/>
              <a:gd name="connsiteY0" fmla="*/ 1099560 h 3717282"/>
              <a:gd name="connsiteX1" fmla="*/ 356337 w 7169286"/>
              <a:gd name="connsiteY1" fmla="*/ 1099560 h 3717282"/>
              <a:gd name="connsiteX2" fmla="*/ 307986 w 7169286"/>
              <a:gd name="connsiteY2" fmla="*/ 1102813 h 3717282"/>
              <a:gd name="connsiteX3" fmla="*/ 261611 w 7169286"/>
              <a:gd name="connsiteY3" fmla="*/ 1112289 h 3717282"/>
              <a:gd name="connsiteX4" fmla="*/ 217637 w 7169286"/>
              <a:gd name="connsiteY4" fmla="*/ 1127563 h 3717282"/>
              <a:gd name="connsiteX5" fmla="*/ 176489 w 7169286"/>
              <a:gd name="connsiteY5" fmla="*/ 1148211 h 3717282"/>
              <a:gd name="connsiteX6" fmla="*/ 138592 w 7169286"/>
              <a:gd name="connsiteY6" fmla="*/ 1173809 h 3717282"/>
              <a:gd name="connsiteX7" fmla="*/ 104371 w 7169286"/>
              <a:gd name="connsiteY7" fmla="*/ 1203931 h 3717282"/>
              <a:gd name="connsiteX8" fmla="*/ 74249 w 7169286"/>
              <a:gd name="connsiteY8" fmla="*/ 1238152 h 3717282"/>
              <a:gd name="connsiteX9" fmla="*/ 48651 w 7169286"/>
              <a:gd name="connsiteY9" fmla="*/ 1276049 h 3717282"/>
              <a:gd name="connsiteX10" fmla="*/ 28003 w 7169286"/>
              <a:gd name="connsiteY10" fmla="*/ 1317197 h 3717282"/>
              <a:gd name="connsiteX11" fmla="*/ 12729 w 7169286"/>
              <a:gd name="connsiteY11" fmla="*/ 1361171 h 3717282"/>
              <a:gd name="connsiteX12" fmla="*/ 3253 w 7169286"/>
              <a:gd name="connsiteY12" fmla="*/ 1407546 h 3717282"/>
              <a:gd name="connsiteX13" fmla="*/ 0 w 7169286"/>
              <a:gd name="connsiteY13" fmla="*/ 1455897 h 3717282"/>
              <a:gd name="connsiteX14" fmla="*/ 0 w 7169286"/>
              <a:gd name="connsiteY14" fmla="*/ 3360944 h 3717282"/>
              <a:gd name="connsiteX15" fmla="*/ 3253 w 7169286"/>
              <a:gd name="connsiteY15" fmla="*/ 3409296 h 3717282"/>
              <a:gd name="connsiteX16" fmla="*/ 12729 w 7169286"/>
              <a:gd name="connsiteY16" fmla="*/ 3455671 h 3717282"/>
              <a:gd name="connsiteX17" fmla="*/ 28003 w 7169286"/>
              <a:gd name="connsiteY17" fmla="*/ 3499644 h 3717282"/>
              <a:gd name="connsiteX18" fmla="*/ 48651 w 7169286"/>
              <a:gd name="connsiteY18" fmla="*/ 3540792 h 3717282"/>
              <a:gd name="connsiteX19" fmla="*/ 74249 w 7169286"/>
              <a:gd name="connsiteY19" fmla="*/ 3578689 h 3717282"/>
              <a:gd name="connsiteX20" fmla="*/ 104371 w 7169286"/>
              <a:gd name="connsiteY20" fmla="*/ 3612910 h 3717282"/>
              <a:gd name="connsiteX21" fmla="*/ 138592 w 7169286"/>
              <a:gd name="connsiteY21" fmla="*/ 3643032 h 3717282"/>
              <a:gd name="connsiteX22" fmla="*/ 176489 w 7169286"/>
              <a:gd name="connsiteY22" fmla="*/ 3668629 h 3717282"/>
              <a:gd name="connsiteX23" fmla="*/ 217637 w 7169286"/>
              <a:gd name="connsiteY23" fmla="*/ 3689277 h 3717282"/>
              <a:gd name="connsiteX24" fmla="*/ 261611 w 7169286"/>
              <a:gd name="connsiteY24" fmla="*/ 3704552 h 3717282"/>
              <a:gd name="connsiteX25" fmla="*/ 307986 w 7169286"/>
              <a:gd name="connsiteY25" fmla="*/ 3714028 h 3717282"/>
              <a:gd name="connsiteX26" fmla="*/ 356337 w 7169286"/>
              <a:gd name="connsiteY26" fmla="*/ 3717281 h 3717282"/>
              <a:gd name="connsiteX27" fmla="*/ 6812950 w 7169286"/>
              <a:gd name="connsiteY27" fmla="*/ 3717281 h 3717282"/>
              <a:gd name="connsiteX28" fmla="*/ 6861301 w 7169286"/>
              <a:gd name="connsiteY28" fmla="*/ 3714028 h 3717282"/>
              <a:gd name="connsiteX29" fmla="*/ 6907675 w 7169286"/>
              <a:gd name="connsiteY29" fmla="*/ 3704552 h 3717282"/>
              <a:gd name="connsiteX30" fmla="*/ 6951648 w 7169286"/>
              <a:gd name="connsiteY30" fmla="*/ 3689277 h 3717282"/>
              <a:gd name="connsiteX31" fmla="*/ 6992795 w 7169286"/>
              <a:gd name="connsiteY31" fmla="*/ 3668629 h 3717282"/>
              <a:gd name="connsiteX32" fmla="*/ 7030692 w 7169286"/>
              <a:gd name="connsiteY32" fmla="*/ 3643032 h 3717282"/>
              <a:gd name="connsiteX33" fmla="*/ 7064914 w 7169286"/>
              <a:gd name="connsiteY33" fmla="*/ 3612910 h 3717282"/>
              <a:gd name="connsiteX34" fmla="*/ 7095036 w 7169286"/>
              <a:gd name="connsiteY34" fmla="*/ 3578689 h 3717282"/>
              <a:gd name="connsiteX35" fmla="*/ 7120633 w 7169286"/>
              <a:gd name="connsiteY35" fmla="*/ 3540792 h 3717282"/>
              <a:gd name="connsiteX36" fmla="*/ 7141281 w 7169286"/>
              <a:gd name="connsiteY36" fmla="*/ 3499644 h 3717282"/>
              <a:gd name="connsiteX37" fmla="*/ 7156556 w 7169286"/>
              <a:gd name="connsiteY37" fmla="*/ 3455671 h 3717282"/>
              <a:gd name="connsiteX38" fmla="*/ 7166032 w 7169286"/>
              <a:gd name="connsiteY38" fmla="*/ 3409296 h 3717282"/>
              <a:gd name="connsiteX39" fmla="*/ 7169285 w 7169286"/>
              <a:gd name="connsiteY39" fmla="*/ 3360944 h 3717282"/>
              <a:gd name="connsiteX40" fmla="*/ 7169285 w 7169286"/>
              <a:gd name="connsiteY40" fmla="*/ 1455897 h 3717282"/>
              <a:gd name="connsiteX41" fmla="*/ 7166032 w 7169286"/>
              <a:gd name="connsiteY41" fmla="*/ 1407546 h 3717282"/>
              <a:gd name="connsiteX42" fmla="*/ 7156556 w 7169286"/>
              <a:gd name="connsiteY42" fmla="*/ 1361171 h 3717282"/>
              <a:gd name="connsiteX43" fmla="*/ 7141281 w 7169286"/>
              <a:gd name="connsiteY43" fmla="*/ 1317197 h 3717282"/>
              <a:gd name="connsiteX44" fmla="*/ 7120633 w 7169286"/>
              <a:gd name="connsiteY44" fmla="*/ 1276049 h 3717282"/>
              <a:gd name="connsiteX45" fmla="*/ 7095036 w 7169286"/>
              <a:gd name="connsiteY45" fmla="*/ 1238152 h 3717282"/>
              <a:gd name="connsiteX46" fmla="*/ 7064914 w 7169286"/>
              <a:gd name="connsiteY46" fmla="*/ 1203931 h 3717282"/>
              <a:gd name="connsiteX47" fmla="*/ 7030692 w 7169286"/>
              <a:gd name="connsiteY47" fmla="*/ 1173809 h 3717282"/>
              <a:gd name="connsiteX48" fmla="*/ 6992795 w 7169286"/>
              <a:gd name="connsiteY48" fmla="*/ 1148211 h 3717282"/>
              <a:gd name="connsiteX49" fmla="*/ 6951648 w 7169286"/>
              <a:gd name="connsiteY49" fmla="*/ 1127563 h 3717282"/>
              <a:gd name="connsiteX50" fmla="*/ 6907675 w 7169286"/>
              <a:gd name="connsiteY50" fmla="*/ 1112289 h 3717282"/>
              <a:gd name="connsiteX51" fmla="*/ 6861301 w 7169286"/>
              <a:gd name="connsiteY51" fmla="*/ 1102813 h 3717282"/>
              <a:gd name="connsiteX52" fmla="*/ 6812950 w 7169286"/>
              <a:gd name="connsiteY52" fmla="*/ 1099560 h 3717282"/>
              <a:gd name="connsiteX0" fmla="*/ 2377043 w 7169286"/>
              <a:gd name="connsiteY0" fmla="*/ 0 h 3717282"/>
              <a:gd name="connsiteX1" fmla="*/ 2348194 w 7169286"/>
              <a:gd name="connsiteY1" fmla="*/ 1116306 h 3717282"/>
              <a:gd name="connsiteX2" fmla="*/ 2993816 w 7169286"/>
              <a:gd name="connsiteY2" fmla="*/ 1116306 h 3717282"/>
              <a:gd name="connsiteX3" fmla="*/ 2377043 w 7169286"/>
              <a:gd name="connsiteY3" fmla="*/ 0 h 3717282"/>
              <a:gd name="connsiteX0" fmla="*/ 6812950 w 7169284"/>
              <a:gd name="connsiteY0" fmla="*/ 1082814 h 3700534"/>
              <a:gd name="connsiteX1" fmla="*/ 356337 w 7169284"/>
              <a:gd name="connsiteY1" fmla="*/ 1082814 h 3700534"/>
              <a:gd name="connsiteX2" fmla="*/ 307986 w 7169284"/>
              <a:gd name="connsiteY2" fmla="*/ 1086067 h 3700534"/>
              <a:gd name="connsiteX3" fmla="*/ 261611 w 7169284"/>
              <a:gd name="connsiteY3" fmla="*/ 1095543 h 3700534"/>
              <a:gd name="connsiteX4" fmla="*/ 217637 w 7169284"/>
              <a:gd name="connsiteY4" fmla="*/ 1110817 h 3700534"/>
              <a:gd name="connsiteX5" fmla="*/ 176489 w 7169284"/>
              <a:gd name="connsiteY5" fmla="*/ 1131465 h 3700534"/>
              <a:gd name="connsiteX6" fmla="*/ 138592 w 7169284"/>
              <a:gd name="connsiteY6" fmla="*/ 1157063 h 3700534"/>
              <a:gd name="connsiteX7" fmla="*/ 104371 w 7169284"/>
              <a:gd name="connsiteY7" fmla="*/ 1187185 h 3700534"/>
              <a:gd name="connsiteX8" fmla="*/ 74249 w 7169284"/>
              <a:gd name="connsiteY8" fmla="*/ 1221406 h 3700534"/>
              <a:gd name="connsiteX9" fmla="*/ 48651 w 7169284"/>
              <a:gd name="connsiteY9" fmla="*/ 1259303 h 3700534"/>
              <a:gd name="connsiteX10" fmla="*/ 28003 w 7169284"/>
              <a:gd name="connsiteY10" fmla="*/ 1300451 h 3700534"/>
              <a:gd name="connsiteX11" fmla="*/ 12729 w 7169284"/>
              <a:gd name="connsiteY11" fmla="*/ 1344425 h 3700534"/>
              <a:gd name="connsiteX12" fmla="*/ 3253 w 7169284"/>
              <a:gd name="connsiteY12" fmla="*/ 1390800 h 3700534"/>
              <a:gd name="connsiteX13" fmla="*/ 0 w 7169284"/>
              <a:gd name="connsiteY13" fmla="*/ 1439151 h 3700534"/>
              <a:gd name="connsiteX14" fmla="*/ 0 w 7169284"/>
              <a:gd name="connsiteY14" fmla="*/ 3344198 h 3700534"/>
              <a:gd name="connsiteX15" fmla="*/ 3253 w 7169284"/>
              <a:gd name="connsiteY15" fmla="*/ 3392550 h 3700534"/>
              <a:gd name="connsiteX16" fmla="*/ 12729 w 7169284"/>
              <a:gd name="connsiteY16" fmla="*/ 3438925 h 3700534"/>
              <a:gd name="connsiteX17" fmla="*/ 28003 w 7169284"/>
              <a:gd name="connsiteY17" fmla="*/ 3482898 h 3700534"/>
              <a:gd name="connsiteX18" fmla="*/ 48651 w 7169284"/>
              <a:gd name="connsiteY18" fmla="*/ 3524046 h 3700534"/>
              <a:gd name="connsiteX19" fmla="*/ 74249 w 7169284"/>
              <a:gd name="connsiteY19" fmla="*/ 3561943 h 3700534"/>
              <a:gd name="connsiteX20" fmla="*/ 104371 w 7169284"/>
              <a:gd name="connsiteY20" fmla="*/ 3596164 h 3700534"/>
              <a:gd name="connsiteX21" fmla="*/ 138592 w 7169284"/>
              <a:gd name="connsiteY21" fmla="*/ 3626286 h 3700534"/>
              <a:gd name="connsiteX22" fmla="*/ 176489 w 7169284"/>
              <a:gd name="connsiteY22" fmla="*/ 3651883 h 3700534"/>
              <a:gd name="connsiteX23" fmla="*/ 217637 w 7169284"/>
              <a:gd name="connsiteY23" fmla="*/ 3672531 h 3700534"/>
              <a:gd name="connsiteX24" fmla="*/ 261611 w 7169284"/>
              <a:gd name="connsiteY24" fmla="*/ 3687806 h 3700534"/>
              <a:gd name="connsiteX25" fmla="*/ 307986 w 7169284"/>
              <a:gd name="connsiteY25" fmla="*/ 3697282 h 3700534"/>
              <a:gd name="connsiteX26" fmla="*/ 356337 w 7169284"/>
              <a:gd name="connsiteY26" fmla="*/ 3700535 h 3700534"/>
              <a:gd name="connsiteX27" fmla="*/ 6812950 w 7169284"/>
              <a:gd name="connsiteY27" fmla="*/ 3700535 h 3700534"/>
              <a:gd name="connsiteX28" fmla="*/ 6861301 w 7169284"/>
              <a:gd name="connsiteY28" fmla="*/ 3697282 h 3700534"/>
              <a:gd name="connsiteX29" fmla="*/ 6907675 w 7169284"/>
              <a:gd name="connsiteY29" fmla="*/ 3687806 h 3700534"/>
              <a:gd name="connsiteX30" fmla="*/ 6951648 w 7169284"/>
              <a:gd name="connsiteY30" fmla="*/ 3672531 h 3700534"/>
              <a:gd name="connsiteX31" fmla="*/ 6992795 w 7169284"/>
              <a:gd name="connsiteY31" fmla="*/ 3651883 h 3700534"/>
              <a:gd name="connsiteX32" fmla="*/ 7030692 w 7169284"/>
              <a:gd name="connsiteY32" fmla="*/ 3626286 h 3700534"/>
              <a:gd name="connsiteX33" fmla="*/ 7064914 w 7169284"/>
              <a:gd name="connsiteY33" fmla="*/ 3596164 h 3700534"/>
              <a:gd name="connsiteX34" fmla="*/ 7095036 w 7169284"/>
              <a:gd name="connsiteY34" fmla="*/ 3561943 h 3700534"/>
              <a:gd name="connsiteX35" fmla="*/ 7120633 w 7169284"/>
              <a:gd name="connsiteY35" fmla="*/ 3524046 h 3700534"/>
              <a:gd name="connsiteX36" fmla="*/ 7141281 w 7169284"/>
              <a:gd name="connsiteY36" fmla="*/ 3482898 h 3700534"/>
              <a:gd name="connsiteX37" fmla="*/ 7156556 w 7169284"/>
              <a:gd name="connsiteY37" fmla="*/ 3438925 h 3700534"/>
              <a:gd name="connsiteX38" fmla="*/ 7166032 w 7169284"/>
              <a:gd name="connsiteY38" fmla="*/ 3392550 h 3700534"/>
              <a:gd name="connsiteX39" fmla="*/ 7169285 w 7169284"/>
              <a:gd name="connsiteY39" fmla="*/ 3344198 h 3700534"/>
              <a:gd name="connsiteX40" fmla="*/ 7169285 w 7169284"/>
              <a:gd name="connsiteY40" fmla="*/ 1439151 h 3700534"/>
              <a:gd name="connsiteX41" fmla="*/ 7166032 w 7169284"/>
              <a:gd name="connsiteY41" fmla="*/ 1390800 h 3700534"/>
              <a:gd name="connsiteX42" fmla="*/ 7156556 w 7169284"/>
              <a:gd name="connsiteY42" fmla="*/ 1344425 h 3700534"/>
              <a:gd name="connsiteX43" fmla="*/ 7141281 w 7169284"/>
              <a:gd name="connsiteY43" fmla="*/ 1300451 h 3700534"/>
              <a:gd name="connsiteX44" fmla="*/ 7120633 w 7169284"/>
              <a:gd name="connsiteY44" fmla="*/ 1259303 h 3700534"/>
              <a:gd name="connsiteX45" fmla="*/ 7095036 w 7169284"/>
              <a:gd name="connsiteY45" fmla="*/ 1221406 h 3700534"/>
              <a:gd name="connsiteX46" fmla="*/ 7064914 w 7169284"/>
              <a:gd name="connsiteY46" fmla="*/ 1187185 h 3700534"/>
              <a:gd name="connsiteX47" fmla="*/ 7030692 w 7169284"/>
              <a:gd name="connsiteY47" fmla="*/ 1157063 h 3700534"/>
              <a:gd name="connsiteX48" fmla="*/ 6992795 w 7169284"/>
              <a:gd name="connsiteY48" fmla="*/ 1131465 h 3700534"/>
              <a:gd name="connsiteX49" fmla="*/ 6951648 w 7169284"/>
              <a:gd name="connsiteY49" fmla="*/ 1110817 h 3700534"/>
              <a:gd name="connsiteX50" fmla="*/ 6907675 w 7169284"/>
              <a:gd name="connsiteY50" fmla="*/ 1095543 h 3700534"/>
              <a:gd name="connsiteX51" fmla="*/ 6861301 w 7169284"/>
              <a:gd name="connsiteY51" fmla="*/ 1086067 h 3700534"/>
              <a:gd name="connsiteX52" fmla="*/ 6812950 w 7169284"/>
              <a:gd name="connsiteY52" fmla="*/ 1082814 h 3700534"/>
              <a:gd name="connsiteX0" fmla="*/ 2092563 w 7169284"/>
              <a:gd name="connsiteY0" fmla="*/ 0 h 3700534"/>
              <a:gd name="connsiteX1" fmla="*/ 2348194 w 7169284"/>
              <a:gd name="connsiteY1" fmla="*/ 1099560 h 3700534"/>
              <a:gd name="connsiteX2" fmla="*/ 2993816 w 7169284"/>
              <a:gd name="connsiteY2" fmla="*/ 1099560 h 3700534"/>
              <a:gd name="connsiteX3" fmla="*/ 2092563 w 7169284"/>
              <a:gd name="connsiteY3" fmla="*/ 0 h 3700534"/>
              <a:gd name="connsiteX0" fmla="*/ 6812950 w 7169286"/>
              <a:gd name="connsiteY0" fmla="*/ 1220972 h 3838694"/>
              <a:gd name="connsiteX1" fmla="*/ 356337 w 7169286"/>
              <a:gd name="connsiteY1" fmla="*/ 1220972 h 3838694"/>
              <a:gd name="connsiteX2" fmla="*/ 307986 w 7169286"/>
              <a:gd name="connsiteY2" fmla="*/ 1224225 h 3838694"/>
              <a:gd name="connsiteX3" fmla="*/ 261611 w 7169286"/>
              <a:gd name="connsiteY3" fmla="*/ 1233701 h 3838694"/>
              <a:gd name="connsiteX4" fmla="*/ 217637 w 7169286"/>
              <a:gd name="connsiteY4" fmla="*/ 1248975 h 3838694"/>
              <a:gd name="connsiteX5" fmla="*/ 176489 w 7169286"/>
              <a:gd name="connsiteY5" fmla="*/ 1269623 h 3838694"/>
              <a:gd name="connsiteX6" fmla="*/ 138592 w 7169286"/>
              <a:gd name="connsiteY6" fmla="*/ 1295221 h 3838694"/>
              <a:gd name="connsiteX7" fmla="*/ 104371 w 7169286"/>
              <a:gd name="connsiteY7" fmla="*/ 1325343 h 3838694"/>
              <a:gd name="connsiteX8" fmla="*/ 74249 w 7169286"/>
              <a:gd name="connsiteY8" fmla="*/ 1359564 h 3838694"/>
              <a:gd name="connsiteX9" fmla="*/ 48651 w 7169286"/>
              <a:gd name="connsiteY9" fmla="*/ 1397461 h 3838694"/>
              <a:gd name="connsiteX10" fmla="*/ 28003 w 7169286"/>
              <a:gd name="connsiteY10" fmla="*/ 1438609 h 3838694"/>
              <a:gd name="connsiteX11" fmla="*/ 12729 w 7169286"/>
              <a:gd name="connsiteY11" fmla="*/ 1482583 h 3838694"/>
              <a:gd name="connsiteX12" fmla="*/ 3253 w 7169286"/>
              <a:gd name="connsiteY12" fmla="*/ 1528958 h 3838694"/>
              <a:gd name="connsiteX13" fmla="*/ 0 w 7169286"/>
              <a:gd name="connsiteY13" fmla="*/ 1577309 h 3838694"/>
              <a:gd name="connsiteX14" fmla="*/ 0 w 7169286"/>
              <a:gd name="connsiteY14" fmla="*/ 3482356 h 3838694"/>
              <a:gd name="connsiteX15" fmla="*/ 3253 w 7169286"/>
              <a:gd name="connsiteY15" fmla="*/ 3530708 h 3838694"/>
              <a:gd name="connsiteX16" fmla="*/ 12729 w 7169286"/>
              <a:gd name="connsiteY16" fmla="*/ 3577083 h 3838694"/>
              <a:gd name="connsiteX17" fmla="*/ 28003 w 7169286"/>
              <a:gd name="connsiteY17" fmla="*/ 3621056 h 3838694"/>
              <a:gd name="connsiteX18" fmla="*/ 48651 w 7169286"/>
              <a:gd name="connsiteY18" fmla="*/ 3662204 h 3838694"/>
              <a:gd name="connsiteX19" fmla="*/ 74249 w 7169286"/>
              <a:gd name="connsiteY19" fmla="*/ 3700101 h 3838694"/>
              <a:gd name="connsiteX20" fmla="*/ 104371 w 7169286"/>
              <a:gd name="connsiteY20" fmla="*/ 3734322 h 3838694"/>
              <a:gd name="connsiteX21" fmla="*/ 138592 w 7169286"/>
              <a:gd name="connsiteY21" fmla="*/ 3764444 h 3838694"/>
              <a:gd name="connsiteX22" fmla="*/ 176489 w 7169286"/>
              <a:gd name="connsiteY22" fmla="*/ 3790041 h 3838694"/>
              <a:gd name="connsiteX23" fmla="*/ 217637 w 7169286"/>
              <a:gd name="connsiteY23" fmla="*/ 3810689 h 3838694"/>
              <a:gd name="connsiteX24" fmla="*/ 261611 w 7169286"/>
              <a:gd name="connsiteY24" fmla="*/ 3825964 h 3838694"/>
              <a:gd name="connsiteX25" fmla="*/ 307986 w 7169286"/>
              <a:gd name="connsiteY25" fmla="*/ 3835440 h 3838694"/>
              <a:gd name="connsiteX26" fmla="*/ 356337 w 7169286"/>
              <a:gd name="connsiteY26" fmla="*/ 3838693 h 3838694"/>
              <a:gd name="connsiteX27" fmla="*/ 6812950 w 7169286"/>
              <a:gd name="connsiteY27" fmla="*/ 3838693 h 3838694"/>
              <a:gd name="connsiteX28" fmla="*/ 6861301 w 7169286"/>
              <a:gd name="connsiteY28" fmla="*/ 3835440 h 3838694"/>
              <a:gd name="connsiteX29" fmla="*/ 6907675 w 7169286"/>
              <a:gd name="connsiteY29" fmla="*/ 3825964 h 3838694"/>
              <a:gd name="connsiteX30" fmla="*/ 6951648 w 7169286"/>
              <a:gd name="connsiteY30" fmla="*/ 3810689 h 3838694"/>
              <a:gd name="connsiteX31" fmla="*/ 6992795 w 7169286"/>
              <a:gd name="connsiteY31" fmla="*/ 3790041 h 3838694"/>
              <a:gd name="connsiteX32" fmla="*/ 7030692 w 7169286"/>
              <a:gd name="connsiteY32" fmla="*/ 3764444 h 3838694"/>
              <a:gd name="connsiteX33" fmla="*/ 7064914 w 7169286"/>
              <a:gd name="connsiteY33" fmla="*/ 3734322 h 3838694"/>
              <a:gd name="connsiteX34" fmla="*/ 7095036 w 7169286"/>
              <a:gd name="connsiteY34" fmla="*/ 3700101 h 3838694"/>
              <a:gd name="connsiteX35" fmla="*/ 7120633 w 7169286"/>
              <a:gd name="connsiteY35" fmla="*/ 3662204 h 3838694"/>
              <a:gd name="connsiteX36" fmla="*/ 7141281 w 7169286"/>
              <a:gd name="connsiteY36" fmla="*/ 3621056 h 3838694"/>
              <a:gd name="connsiteX37" fmla="*/ 7156556 w 7169286"/>
              <a:gd name="connsiteY37" fmla="*/ 3577083 h 3838694"/>
              <a:gd name="connsiteX38" fmla="*/ 7166032 w 7169286"/>
              <a:gd name="connsiteY38" fmla="*/ 3530708 h 3838694"/>
              <a:gd name="connsiteX39" fmla="*/ 7169285 w 7169286"/>
              <a:gd name="connsiteY39" fmla="*/ 3482356 h 3838694"/>
              <a:gd name="connsiteX40" fmla="*/ 7169285 w 7169286"/>
              <a:gd name="connsiteY40" fmla="*/ 1577309 h 3838694"/>
              <a:gd name="connsiteX41" fmla="*/ 7166032 w 7169286"/>
              <a:gd name="connsiteY41" fmla="*/ 1528958 h 3838694"/>
              <a:gd name="connsiteX42" fmla="*/ 7156556 w 7169286"/>
              <a:gd name="connsiteY42" fmla="*/ 1482583 h 3838694"/>
              <a:gd name="connsiteX43" fmla="*/ 7141281 w 7169286"/>
              <a:gd name="connsiteY43" fmla="*/ 1438609 h 3838694"/>
              <a:gd name="connsiteX44" fmla="*/ 7120633 w 7169286"/>
              <a:gd name="connsiteY44" fmla="*/ 1397461 h 3838694"/>
              <a:gd name="connsiteX45" fmla="*/ 7095036 w 7169286"/>
              <a:gd name="connsiteY45" fmla="*/ 1359564 h 3838694"/>
              <a:gd name="connsiteX46" fmla="*/ 7064914 w 7169286"/>
              <a:gd name="connsiteY46" fmla="*/ 1325343 h 3838694"/>
              <a:gd name="connsiteX47" fmla="*/ 7030692 w 7169286"/>
              <a:gd name="connsiteY47" fmla="*/ 1295221 h 3838694"/>
              <a:gd name="connsiteX48" fmla="*/ 6992795 w 7169286"/>
              <a:gd name="connsiteY48" fmla="*/ 1269623 h 3838694"/>
              <a:gd name="connsiteX49" fmla="*/ 6951648 w 7169286"/>
              <a:gd name="connsiteY49" fmla="*/ 1248975 h 3838694"/>
              <a:gd name="connsiteX50" fmla="*/ 6907675 w 7169286"/>
              <a:gd name="connsiteY50" fmla="*/ 1233701 h 3838694"/>
              <a:gd name="connsiteX51" fmla="*/ 6861301 w 7169286"/>
              <a:gd name="connsiteY51" fmla="*/ 1224225 h 3838694"/>
              <a:gd name="connsiteX52" fmla="*/ 6812950 w 7169286"/>
              <a:gd name="connsiteY52" fmla="*/ 1220972 h 3838694"/>
              <a:gd name="connsiteX0" fmla="*/ 997315 w 7169286"/>
              <a:gd name="connsiteY0" fmla="*/ 0 h 3838694"/>
              <a:gd name="connsiteX1" fmla="*/ 2348194 w 7169286"/>
              <a:gd name="connsiteY1" fmla="*/ 1237718 h 3838694"/>
              <a:gd name="connsiteX2" fmla="*/ 2993816 w 7169286"/>
              <a:gd name="connsiteY2" fmla="*/ 1237718 h 3838694"/>
              <a:gd name="connsiteX3" fmla="*/ 997315 w 7169286"/>
              <a:gd name="connsiteY3" fmla="*/ 0 h 3838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169286" h="3838694" extrusionOk="0">
                <a:moveTo>
                  <a:pt x="6812950" y="1220972"/>
                </a:moveTo>
                <a:lnTo>
                  <a:pt x="356337" y="1220972"/>
                </a:lnTo>
                <a:lnTo>
                  <a:pt x="307986" y="1224225"/>
                </a:lnTo>
                <a:lnTo>
                  <a:pt x="261611" y="1233701"/>
                </a:lnTo>
                <a:lnTo>
                  <a:pt x="217637" y="1248975"/>
                </a:lnTo>
                <a:lnTo>
                  <a:pt x="176489" y="1269623"/>
                </a:lnTo>
                <a:lnTo>
                  <a:pt x="138592" y="1295221"/>
                </a:lnTo>
                <a:lnTo>
                  <a:pt x="104371" y="1325343"/>
                </a:lnTo>
                <a:lnTo>
                  <a:pt x="74249" y="1359564"/>
                </a:lnTo>
                <a:lnTo>
                  <a:pt x="48651" y="1397461"/>
                </a:lnTo>
                <a:lnTo>
                  <a:pt x="28003" y="1438609"/>
                </a:lnTo>
                <a:lnTo>
                  <a:pt x="12729" y="1482583"/>
                </a:lnTo>
                <a:lnTo>
                  <a:pt x="3253" y="1528958"/>
                </a:lnTo>
                <a:lnTo>
                  <a:pt x="0" y="1577309"/>
                </a:lnTo>
                <a:lnTo>
                  <a:pt x="0" y="3482356"/>
                </a:lnTo>
                <a:lnTo>
                  <a:pt x="3253" y="3530708"/>
                </a:lnTo>
                <a:lnTo>
                  <a:pt x="12729" y="3577083"/>
                </a:lnTo>
                <a:lnTo>
                  <a:pt x="28003" y="3621056"/>
                </a:lnTo>
                <a:lnTo>
                  <a:pt x="48651" y="3662204"/>
                </a:lnTo>
                <a:lnTo>
                  <a:pt x="74249" y="3700101"/>
                </a:lnTo>
                <a:lnTo>
                  <a:pt x="104371" y="3734322"/>
                </a:lnTo>
                <a:lnTo>
                  <a:pt x="138592" y="3764444"/>
                </a:lnTo>
                <a:lnTo>
                  <a:pt x="176489" y="3790041"/>
                </a:lnTo>
                <a:lnTo>
                  <a:pt x="217637" y="3810689"/>
                </a:lnTo>
                <a:lnTo>
                  <a:pt x="261611" y="3825964"/>
                </a:lnTo>
                <a:lnTo>
                  <a:pt x="307986" y="3835440"/>
                </a:lnTo>
                <a:lnTo>
                  <a:pt x="356337" y="3838693"/>
                </a:lnTo>
                <a:lnTo>
                  <a:pt x="6812950" y="3838693"/>
                </a:lnTo>
                <a:lnTo>
                  <a:pt x="6861301" y="3835440"/>
                </a:lnTo>
                <a:lnTo>
                  <a:pt x="6907675" y="3825964"/>
                </a:lnTo>
                <a:lnTo>
                  <a:pt x="6951648" y="3810689"/>
                </a:lnTo>
                <a:lnTo>
                  <a:pt x="6992795" y="3790041"/>
                </a:lnTo>
                <a:lnTo>
                  <a:pt x="7030692" y="3764444"/>
                </a:lnTo>
                <a:lnTo>
                  <a:pt x="7064914" y="3734322"/>
                </a:lnTo>
                <a:lnTo>
                  <a:pt x="7095036" y="3700101"/>
                </a:lnTo>
                <a:lnTo>
                  <a:pt x="7120633" y="3662204"/>
                </a:lnTo>
                <a:lnTo>
                  <a:pt x="7141281" y="3621056"/>
                </a:lnTo>
                <a:lnTo>
                  <a:pt x="7156556" y="3577083"/>
                </a:lnTo>
                <a:lnTo>
                  <a:pt x="7166032" y="3530708"/>
                </a:lnTo>
                <a:lnTo>
                  <a:pt x="7169285" y="3482356"/>
                </a:lnTo>
                <a:lnTo>
                  <a:pt x="7169285" y="1577309"/>
                </a:lnTo>
                <a:lnTo>
                  <a:pt x="7166032" y="1528958"/>
                </a:lnTo>
                <a:lnTo>
                  <a:pt x="7156556" y="1482583"/>
                </a:lnTo>
                <a:lnTo>
                  <a:pt x="7141281" y="1438609"/>
                </a:lnTo>
                <a:lnTo>
                  <a:pt x="7120633" y="1397461"/>
                </a:lnTo>
                <a:lnTo>
                  <a:pt x="7095036" y="1359564"/>
                </a:lnTo>
                <a:lnTo>
                  <a:pt x="7064914" y="1325343"/>
                </a:lnTo>
                <a:lnTo>
                  <a:pt x="7030692" y="1295221"/>
                </a:lnTo>
                <a:lnTo>
                  <a:pt x="6992795" y="1269623"/>
                </a:lnTo>
                <a:lnTo>
                  <a:pt x="6951648" y="1248975"/>
                </a:lnTo>
                <a:lnTo>
                  <a:pt x="6907675" y="1233701"/>
                </a:lnTo>
                <a:lnTo>
                  <a:pt x="6861301" y="1224225"/>
                </a:lnTo>
                <a:lnTo>
                  <a:pt x="6812950" y="1220972"/>
                </a:lnTo>
                <a:close/>
              </a:path>
              <a:path w="7169286" h="3838694" extrusionOk="0">
                <a:moveTo>
                  <a:pt x="997315" y="0"/>
                </a:moveTo>
                <a:lnTo>
                  <a:pt x="2348194" y="1237718"/>
                </a:lnTo>
                <a:lnTo>
                  <a:pt x="2993816" y="1237718"/>
                </a:lnTo>
                <a:lnTo>
                  <a:pt x="997315" y="0"/>
                </a:lnTo>
                <a:close/>
              </a:path>
            </a:pathLst>
          </a:custGeom>
          <a:solidFill>
            <a:srgbClr val="D3908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22" name="Google Shape;173;p20"/>
          <p:cNvSpPr txBox="1"/>
          <p:nvPr/>
        </p:nvSpPr>
        <p:spPr>
          <a:xfrm>
            <a:off x="9333318" y="4426675"/>
            <a:ext cx="1658532" cy="11463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504" rIns="0" bIns="0" anchor="ctr" anchorCtr="0">
            <a:noAutofit/>
          </a:bodyPr>
          <a:lstStyle/>
          <a:p>
            <a:pPr algn="ctr">
              <a:lnSpc>
                <a:spcPct val="116753"/>
              </a:lnSpc>
            </a:pPr>
            <a:r>
              <a:rPr lang="en-US" sz="2800" b="1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Value or function</a:t>
            </a:r>
            <a:endParaRPr sz="2800" dirty="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66079" y="781067"/>
            <a:ext cx="28755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latin typeface="+mj-lt"/>
                <a:sym typeface="Calibri"/>
              </a:rPr>
              <a:t>summarize</a:t>
            </a:r>
            <a:r>
              <a:rPr lang="en-US" sz="5400" dirty="0">
                <a:latin typeface="Calibri"/>
                <a:sym typeface="Calibri"/>
              </a:rPr>
              <a:t>()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16445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15650</TotalTime>
  <Words>1120</Words>
  <Application>Microsoft Office PowerPoint</Application>
  <PresentationFormat>Widescreen</PresentationFormat>
  <Paragraphs>211</Paragraphs>
  <Slides>38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8" baseType="lpstr">
      <vt:lpstr>Arial</vt:lpstr>
      <vt:lpstr>Calibri</vt:lpstr>
      <vt:lpstr>Consolas</vt:lpstr>
      <vt:lpstr>Times New Roman</vt:lpstr>
      <vt:lpstr>Trebuchet MS</vt:lpstr>
      <vt:lpstr>Tw Cen MT</vt:lpstr>
      <vt:lpstr>Tw Cen MT Condensed</vt:lpstr>
      <vt:lpstr>Wingdings</vt:lpstr>
      <vt:lpstr>Wingdings 3</vt:lpstr>
      <vt:lpstr>Integral</vt:lpstr>
      <vt:lpstr>Grouping and Summarizing Data</vt:lpstr>
      <vt:lpstr>PowerPoint Presentation</vt:lpstr>
      <vt:lpstr>PowerPoint Presentation</vt:lpstr>
      <vt:lpstr>Typical Data Science Pipeline</vt:lpstr>
      <vt:lpstr>Long vs. Wide Format Data</vt:lpstr>
      <vt:lpstr>Summarize()</vt:lpstr>
      <vt:lpstr>Q: What is the distribution of Alkaline Phosphatase results?</vt:lpstr>
      <vt:lpstr>PowerPoint Presentation</vt:lpstr>
      <vt:lpstr>PowerPoint Presentation</vt:lpstr>
      <vt:lpstr>PowerPoint Presentation</vt:lpstr>
      <vt:lpstr>PowerPoint Presentation</vt:lpstr>
      <vt:lpstr>Your Turn #1</vt:lpstr>
      <vt:lpstr>PowerPoint Presentation</vt:lpstr>
      <vt:lpstr>PowerPoint Presentation</vt:lpstr>
      <vt:lpstr>Your Turn #2</vt:lpstr>
      <vt:lpstr>group_by()</vt:lpstr>
      <vt:lpstr>PowerPoint Presentation</vt:lpstr>
      <vt:lpstr>PowerPoint Presentation</vt:lpstr>
      <vt:lpstr>PowerPoint Presentation</vt:lpstr>
      <vt:lpstr>PowerPoint Presentation</vt:lpstr>
      <vt:lpstr>group_by() %&gt;% summarize()</vt:lpstr>
      <vt:lpstr>PowerPoint Presentation</vt:lpstr>
      <vt:lpstr>PowerPoint Presentation</vt:lpstr>
      <vt:lpstr>PowerPoint Presentation</vt:lpstr>
      <vt:lpstr>Your Turn #3</vt:lpstr>
      <vt:lpstr>PowerPoint Presentation</vt:lpstr>
      <vt:lpstr>PowerPoint Presentation</vt:lpstr>
      <vt:lpstr>What else?</vt:lpstr>
      <vt:lpstr>Statistical Tests</vt:lpstr>
      <vt:lpstr>Basic Statisical Tests</vt:lpstr>
      <vt:lpstr>Is the difference between Men and Women Over 51 Significant?</vt:lpstr>
      <vt:lpstr>Results</vt:lpstr>
      <vt:lpstr>Regression Modeling</vt:lpstr>
      <vt:lpstr>Linear Regression</vt:lpstr>
      <vt:lpstr>Example</vt:lpstr>
      <vt:lpstr>Results</vt:lpstr>
      <vt:lpstr>Extracting Information From Model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Teaching Medical Doctors  Reproducible Clinical Data Analysis</dc:title>
  <dc:creator>Kadauke, Stephan,M.D.</dc:creator>
  <cp:lastModifiedBy>Robert Benirschke</cp:lastModifiedBy>
  <cp:revision>737</cp:revision>
  <cp:lastPrinted>2020-07-14T03:12:28Z</cp:lastPrinted>
  <dcterms:created xsi:type="dcterms:W3CDTF">2018-02-01T22:00:01Z</dcterms:created>
  <dcterms:modified xsi:type="dcterms:W3CDTF">2023-07-16T15:48:19Z</dcterms:modified>
</cp:coreProperties>
</file>